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6" r:id="rId2"/>
    <p:sldId id="257" r:id="rId3"/>
    <p:sldId id="259" r:id="rId4"/>
    <p:sldId id="260" r:id="rId5"/>
    <p:sldId id="262" r:id="rId6"/>
    <p:sldId id="271" r:id="rId7"/>
    <p:sldId id="292" r:id="rId8"/>
    <p:sldId id="289" r:id="rId9"/>
    <p:sldId id="290" r:id="rId10"/>
    <p:sldId id="288" r:id="rId11"/>
    <p:sldId id="273" r:id="rId12"/>
    <p:sldId id="264" r:id="rId13"/>
    <p:sldId id="258" r:id="rId14"/>
    <p:sldId id="261" r:id="rId15"/>
    <p:sldId id="278" r:id="rId16"/>
    <p:sldId id="279" r:id="rId17"/>
    <p:sldId id="280" r:id="rId18"/>
    <p:sldId id="281" r:id="rId19"/>
    <p:sldId id="282" r:id="rId20"/>
    <p:sldId id="283" r:id="rId21"/>
    <p:sldId id="284" r:id="rId22"/>
    <p:sldId id="285" r:id="rId23"/>
    <p:sldId id="286" r:id="rId24"/>
    <p:sldId id="287" r:id="rId25"/>
    <p:sldId id="293" r:id="rId26"/>
    <p:sldId id="294"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85"/>
    <p:restoredTop sz="94581"/>
  </p:normalViewPr>
  <p:slideViewPr>
    <p:cSldViewPr snapToGrid="0" snapToObjects="1">
      <p:cViewPr varScale="1">
        <p:scale>
          <a:sx n="96" d="100"/>
          <a:sy n="96" d="100"/>
        </p:scale>
        <p:origin x="184" y="1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2EB84B09-A773-9842-8C6C-6BD18A1F583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128A309D-DB4A-664F-954A-3B20945D33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8FF4B53-7B78-A848-9769-93A18458E07E}" type="datetimeFigureOut">
              <a:rPr lang="it-IT" smtClean="0"/>
              <a:t>19/11/21</a:t>
            </a:fld>
            <a:endParaRPr lang="it-IT"/>
          </a:p>
        </p:txBody>
      </p:sp>
      <p:sp>
        <p:nvSpPr>
          <p:cNvPr id="4" name="Segnaposto piè di pagina 3">
            <a:extLst>
              <a:ext uri="{FF2B5EF4-FFF2-40B4-BE49-F238E27FC236}">
                <a16:creationId xmlns:a16="http://schemas.microsoft.com/office/drawing/2014/main" id="{D1B1A3D1-43E9-304C-8AD1-C15A844AA81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CDAACAC8-5A35-1147-B84B-73F5BDB3F62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DEA76A2-BB4C-9049-8C87-6397D8C03187}" type="slidenum">
              <a:rPr lang="it-IT" smtClean="0"/>
              <a:t>‹N›</a:t>
            </a:fld>
            <a:endParaRPr lang="it-IT"/>
          </a:p>
        </p:txBody>
      </p:sp>
    </p:spTree>
    <p:extLst>
      <p:ext uri="{BB962C8B-B14F-4D97-AF65-F5344CB8AC3E}">
        <p14:creationId xmlns:p14="http://schemas.microsoft.com/office/powerpoint/2010/main" val="5459265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AC8790-F313-3D40-8309-BD6E55688A67}" type="datetimeFigureOut">
              <a:rPr lang="it-IT" smtClean="0"/>
              <a:t>19/11/21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7C6F18-BC54-7C4C-8110-45A4B73DF517}" type="slidenum">
              <a:rPr lang="it-IT" smtClean="0"/>
              <a:t>‹N›</a:t>
            </a:fld>
            <a:endParaRPr lang="it-IT"/>
          </a:p>
        </p:txBody>
      </p:sp>
    </p:spTree>
    <p:extLst>
      <p:ext uri="{BB962C8B-B14F-4D97-AF65-F5344CB8AC3E}">
        <p14:creationId xmlns:p14="http://schemas.microsoft.com/office/powerpoint/2010/main" val="78216511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EE67A8-D10B-2247-92BE-AE96E9C857F7}"/>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688ABF00-7BB0-A647-AD6C-8F4F07FF14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A16EF6D-B07A-8643-922A-87428D874569}"/>
              </a:ext>
            </a:extLst>
          </p:cNvPr>
          <p:cNvSpPr>
            <a:spLocks noGrp="1"/>
          </p:cNvSpPr>
          <p:nvPr>
            <p:ph type="dt" sz="half" idx="10"/>
          </p:nvPr>
        </p:nvSpPr>
        <p:spPr/>
        <p:txBody>
          <a:bodyPr/>
          <a:lstStyle/>
          <a:p>
            <a:fld id="{FE8392F3-A94F-2E4C-8695-96409AF585BD}" type="datetime1">
              <a:rPr lang="it-IT" smtClean="0"/>
              <a:t>19/11/21</a:t>
            </a:fld>
            <a:endParaRPr lang="it-IT"/>
          </a:p>
        </p:txBody>
      </p:sp>
      <p:sp>
        <p:nvSpPr>
          <p:cNvPr id="5" name="Segnaposto piè di pagina 4">
            <a:extLst>
              <a:ext uri="{FF2B5EF4-FFF2-40B4-BE49-F238E27FC236}">
                <a16:creationId xmlns:a16="http://schemas.microsoft.com/office/drawing/2014/main" id="{830824B3-4605-BD40-A2E1-861180913A1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2E2AF8-CA38-9C47-B9F6-63494F452B7A}"/>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2143684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914BB0-E431-1C4C-8593-894E4B2AFC8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9FD8A20-2E2C-A148-85B9-FB6E3C569C1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D2705E-4DA5-D644-AFED-7DB24D32AAAD}"/>
              </a:ext>
            </a:extLst>
          </p:cNvPr>
          <p:cNvSpPr>
            <a:spLocks noGrp="1"/>
          </p:cNvSpPr>
          <p:nvPr>
            <p:ph type="dt" sz="half" idx="10"/>
          </p:nvPr>
        </p:nvSpPr>
        <p:spPr/>
        <p:txBody>
          <a:bodyPr/>
          <a:lstStyle/>
          <a:p>
            <a:fld id="{7594D234-39E9-F24F-B93D-3C78220D2A37}" type="datetime1">
              <a:rPr lang="it-IT" smtClean="0"/>
              <a:t>19/11/21</a:t>
            </a:fld>
            <a:endParaRPr lang="it-IT"/>
          </a:p>
        </p:txBody>
      </p:sp>
      <p:sp>
        <p:nvSpPr>
          <p:cNvPr id="5" name="Segnaposto piè di pagina 4">
            <a:extLst>
              <a:ext uri="{FF2B5EF4-FFF2-40B4-BE49-F238E27FC236}">
                <a16:creationId xmlns:a16="http://schemas.microsoft.com/office/drawing/2014/main" id="{7B04F120-082B-4044-9561-63E38384A24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E8BFB6A-0863-3740-B85D-1A3A51376213}"/>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2475209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27BDACB-7327-4247-8B3E-8AD43972E5F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7B9630D-0C24-BE45-9CFE-C21FA37F78F3}"/>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6879193-775C-084A-B551-0AF0646D65AA}"/>
              </a:ext>
            </a:extLst>
          </p:cNvPr>
          <p:cNvSpPr>
            <a:spLocks noGrp="1"/>
          </p:cNvSpPr>
          <p:nvPr>
            <p:ph type="dt" sz="half" idx="10"/>
          </p:nvPr>
        </p:nvSpPr>
        <p:spPr/>
        <p:txBody>
          <a:bodyPr/>
          <a:lstStyle/>
          <a:p>
            <a:fld id="{F346986C-6DB3-F246-98AC-CB0C65346166}" type="datetime1">
              <a:rPr lang="it-IT" smtClean="0"/>
              <a:t>19/11/21</a:t>
            </a:fld>
            <a:endParaRPr lang="it-IT"/>
          </a:p>
        </p:txBody>
      </p:sp>
      <p:sp>
        <p:nvSpPr>
          <p:cNvPr id="5" name="Segnaposto piè di pagina 4">
            <a:extLst>
              <a:ext uri="{FF2B5EF4-FFF2-40B4-BE49-F238E27FC236}">
                <a16:creationId xmlns:a16="http://schemas.microsoft.com/office/drawing/2014/main" id="{60AD1E80-C097-8341-BABA-58A60330D9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937F2E4-2C6A-9B47-987F-A59102ABEA70}"/>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3815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D28A97-D8FB-6549-82D5-49B8ACDF57A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CBBBF7A-ED69-EE48-AFF6-164D533CCF1F}"/>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B3B4398-32D7-954B-8C45-625919ED8713}"/>
              </a:ext>
            </a:extLst>
          </p:cNvPr>
          <p:cNvSpPr>
            <a:spLocks noGrp="1"/>
          </p:cNvSpPr>
          <p:nvPr>
            <p:ph type="dt" sz="half" idx="10"/>
          </p:nvPr>
        </p:nvSpPr>
        <p:spPr/>
        <p:txBody>
          <a:bodyPr/>
          <a:lstStyle/>
          <a:p>
            <a:fld id="{A50030B6-6AAB-7A42-AFA5-9AA77DEA1711}" type="datetime1">
              <a:rPr lang="it-IT" smtClean="0"/>
              <a:t>19/11/21</a:t>
            </a:fld>
            <a:endParaRPr lang="it-IT"/>
          </a:p>
        </p:txBody>
      </p:sp>
      <p:sp>
        <p:nvSpPr>
          <p:cNvPr id="5" name="Segnaposto piè di pagina 4">
            <a:extLst>
              <a:ext uri="{FF2B5EF4-FFF2-40B4-BE49-F238E27FC236}">
                <a16:creationId xmlns:a16="http://schemas.microsoft.com/office/drawing/2014/main" id="{FAB99994-4B07-434C-801C-07D0FB24765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0A31E7C-A8E0-2C46-86BF-2FDCC8941685}"/>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2980247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D425AE-FB73-2044-BBCC-847BB2E30784}"/>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21FD88BB-F984-DE48-B860-D07AC77BF4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095364FB-AAFA-7245-8605-CC86677AE21C}"/>
              </a:ext>
            </a:extLst>
          </p:cNvPr>
          <p:cNvSpPr>
            <a:spLocks noGrp="1"/>
          </p:cNvSpPr>
          <p:nvPr>
            <p:ph type="dt" sz="half" idx="10"/>
          </p:nvPr>
        </p:nvSpPr>
        <p:spPr/>
        <p:txBody>
          <a:bodyPr/>
          <a:lstStyle/>
          <a:p>
            <a:fld id="{643A865E-81D2-F34B-BFF8-A85A0DA57BBC}" type="datetime1">
              <a:rPr lang="it-IT" smtClean="0"/>
              <a:t>19/11/21</a:t>
            </a:fld>
            <a:endParaRPr lang="it-IT"/>
          </a:p>
        </p:txBody>
      </p:sp>
      <p:sp>
        <p:nvSpPr>
          <p:cNvPr id="5" name="Segnaposto piè di pagina 4">
            <a:extLst>
              <a:ext uri="{FF2B5EF4-FFF2-40B4-BE49-F238E27FC236}">
                <a16:creationId xmlns:a16="http://schemas.microsoft.com/office/drawing/2014/main" id="{7AD3A74E-2F88-9849-A28B-D244DC899C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BB62693-B249-9242-82CD-123442B10B74}"/>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3654566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95D1D1-FCA2-D841-B492-C5D556CC997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68C8B21-E265-D24E-B22D-B3C91A151E2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0F9455F-B612-2C42-9C30-7C38E02D4E1E}"/>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13DEF0D4-ABE5-1840-B0CE-BB049162CB90}"/>
              </a:ext>
            </a:extLst>
          </p:cNvPr>
          <p:cNvSpPr>
            <a:spLocks noGrp="1"/>
          </p:cNvSpPr>
          <p:nvPr>
            <p:ph type="dt" sz="half" idx="10"/>
          </p:nvPr>
        </p:nvSpPr>
        <p:spPr/>
        <p:txBody>
          <a:bodyPr/>
          <a:lstStyle/>
          <a:p>
            <a:fld id="{DFA7A8B9-5942-4942-AA16-1B14348F0E61}" type="datetime1">
              <a:rPr lang="it-IT" smtClean="0"/>
              <a:t>19/11/21</a:t>
            </a:fld>
            <a:endParaRPr lang="it-IT"/>
          </a:p>
        </p:txBody>
      </p:sp>
      <p:sp>
        <p:nvSpPr>
          <p:cNvPr id="6" name="Segnaposto piè di pagina 5">
            <a:extLst>
              <a:ext uri="{FF2B5EF4-FFF2-40B4-BE49-F238E27FC236}">
                <a16:creationId xmlns:a16="http://schemas.microsoft.com/office/drawing/2014/main" id="{232F12CB-9C31-DE46-A5C6-04BF131AEDA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3928C47-C7CF-4844-A3CE-10FA4650945C}"/>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3849506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EA96C8-E627-5540-A6D1-A2CAEECE18F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579AADE-BCC3-214A-88EA-273E845BF6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B4B8F9F4-6FAF-8847-BE3D-2AA6D1CA6BB8}"/>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133FE04-3FC3-784B-A4FF-8AAAB0ED24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444663B-853F-2640-B257-FF476A25961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B5A39B6-F10B-D448-8286-51C5A90D2589}"/>
              </a:ext>
            </a:extLst>
          </p:cNvPr>
          <p:cNvSpPr>
            <a:spLocks noGrp="1"/>
          </p:cNvSpPr>
          <p:nvPr>
            <p:ph type="dt" sz="half" idx="10"/>
          </p:nvPr>
        </p:nvSpPr>
        <p:spPr/>
        <p:txBody>
          <a:bodyPr/>
          <a:lstStyle/>
          <a:p>
            <a:fld id="{EE59E333-B493-0B40-A2B6-494754E4CEE7}" type="datetime1">
              <a:rPr lang="it-IT" smtClean="0"/>
              <a:t>19/11/21</a:t>
            </a:fld>
            <a:endParaRPr lang="it-IT"/>
          </a:p>
        </p:txBody>
      </p:sp>
      <p:sp>
        <p:nvSpPr>
          <p:cNvPr id="8" name="Segnaposto piè di pagina 7">
            <a:extLst>
              <a:ext uri="{FF2B5EF4-FFF2-40B4-BE49-F238E27FC236}">
                <a16:creationId xmlns:a16="http://schemas.microsoft.com/office/drawing/2014/main" id="{A36227ED-E025-2849-8F58-44528ECD1826}"/>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3517E70-94DD-3E46-B37D-74519B58645A}"/>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4138584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FBBB3D-0DEF-0E45-83BF-8C17983450D9}"/>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597E809-0DFA-804C-8816-C93992E64BFF}"/>
              </a:ext>
            </a:extLst>
          </p:cNvPr>
          <p:cNvSpPr>
            <a:spLocks noGrp="1"/>
          </p:cNvSpPr>
          <p:nvPr>
            <p:ph type="dt" sz="half" idx="10"/>
          </p:nvPr>
        </p:nvSpPr>
        <p:spPr/>
        <p:txBody>
          <a:bodyPr/>
          <a:lstStyle/>
          <a:p>
            <a:fld id="{C0C3DFAE-36CD-FE4F-8046-7A0B223FAE3A}" type="datetime1">
              <a:rPr lang="it-IT" smtClean="0"/>
              <a:t>19/11/21</a:t>
            </a:fld>
            <a:endParaRPr lang="it-IT"/>
          </a:p>
        </p:txBody>
      </p:sp>
      <p:sp>
        <p:nvSpPr>
          <p:cNvPr id="4" name="Segnaposto piè di pagina 3">
            <a:extLst>
              <a:ext uri="{FF2B5EF4-FFF2-40B4-BE49-F238E27FC236}">
                <a16:creationId xmlns:a16="http://schemas.microsoft.com/office/drawing/2014/main" id="{1C71D837-304F-B743-ADC6-6828A44CE94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9B509585-E2AB-D14B-BAA9-AE030233D6A8}"/>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2769040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77E0879-354D-B343-AF3A-1078B18C91A3}"/>
              </a:ext>
            </a:extLst>
          </p:cNvPr>
          <p:cNvSpPr>
            <a:spLocks noGrp="1"/>
          </p:cNvSpPr>
          <p:nvPr>
            <p:ph type="dt" sz="half" idx="10"/>
          </p:nvPr>
        </p:nvSpPr>
        <p:spPr/>
        <p:txBody>
          <a:bodyPr/>
          <a:lstStyle/>
          <a:p>
            <a:fld id="{B758E252-71CF-AB4D-B812-C7BCE4808388}" type="datetime1">
              <a:rPr lang="it-IT" smtClean="0"/>
              <a:t>19/11/21</a:t>
            </a:fld>
            <a:endParaRPr lang="it-IT"/>
          </a:p>
        </p:txBody>
      </p:sp>
      <p:sp>
        <p:nvSpPr>
          <p:cNvPr id="3" name="Segnaposto piè di pagina 2">
            <a:extLst>
              <a:ext uri="{FF2B5EF4-FFF2-40B4-BE49-F238E27FC236}">
                <a16:creationId xmlns:a16="http://schemas.microsoft.com/office/drawing/2014/main" id="{A01F9F3D-CDBA-2047-9B79-FAD3C823A32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962052F-156F-B048-86B5-833BE3F3D413}"/>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2645397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CBDD91-6134-2047-A75A-A7423609D60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8024130-DC79-F747-9C6B-6A952A3287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5F3F87-0EEF-B248-9DCD-569BD6D63E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B56E624D-9CE6-A345-B23D-DA311009EE79}"/>
              </a:ext>
            </a:extLst>
          </p:cNvPr>
          <p:cNvSpPr>
            <a:spLocks noGrp="1"/>
          </p:cNvSpPr>
          <p:nvPr>
            <p:ph type="dt" sz="half" idx="10"/>
          </p:nvPr>
        </p:nvSpPr>
        <p:spPr/>
        <p:txBody>
          <a:bodyPr/>
          <a:lstStyle/>
          <a:p>
            <a:fld id="{9820E9C5-8229-7742-99F5-F3DA04D89E74}" type="datetime1">
              <a:rPr lang="it-IT" smtClean="0"/>
              <a:t>19/11/21</a:t>
            </a:fld>
            <a:endParaRPr lang="it-IT"/>
          </a:p>
        </p:txBody>
      </p:sp>
      <p:sp>
        <p:nvSpPr>
          <p:cNvPr id="6" name="Segnaposto piè di pagina 5">
            <a:extLst>
              <a:ext uri="{FF2B5EF4-FFF2-40B4-BE49-F238E27FC236}">
                <a16:creationId xmlns:a16="http://schemas.microsoft.com/office/drawing/2014/main" id="{E6371D31-6C12-0241-A455-5471B4634E9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54CC045-D48C-EF4E-A9BB-B54BD4A29022}"/>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304903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00BA65-20F1-2941-BA19-350E1664053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EA2614D-FDDF-AB4E-95BF-D160D4D252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1DF6899E-686F-D548-A494-ECE65A8FCF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40CF83C-9583-064C-A364-877F7D8FE14D}"/>
              </a:ext>
            </a:extLst>
          </p:cNvPr>
          <p:cNvSpPr>
            <a:spLocks noGrp="1"/>
          </p:cNvSpPr>
          <p:nvPr>
            <p:ph type="dt" sz="half" idx="10"/>
          </p:nvPr>
        </p:nvSpPr>
        <p:spPr/>
        <p:txBody>
          <a:bodyPr/>
          <a:lstStyle/>
          <a:p>
            <a:fld id="{6125C39C-1766-A444-A8B3-F89287D13AA0}" type="datetime1">
              <a:rPr lang="it-IT" smtClean="0"/>
              <a:t>19/11/21</a:t>
            </a:fld>
            <a:endParaRPr lang="it-IT"/>
          </a:p>
        </p:txBody>
      </p:sp>
      <p:sp>
        <p:nvSpPr>
          <p:cNvPr id="6" name="Segnaposto piè di pagina 5">
            <a:extLst>
              <a:ext uri="{FF2B5EF4-FFF2-40B4-BE49-F238E27FC236}">
                <a16:creationId xmlns:a16="http://schemas.microsoft.com/office/drawing/2014/main" id="{3CEE5A5F-CD35-6341-BDE3-D8D09D20430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BE38EC0-EAA6-214B-8854-7B0167D72818}"/>
              </a:ext>
            </a:extLst>
          </p:cNvPr>
          <p:cNvSpPr>
            <a:spLocks noGrp="1"/>
          </p:cNvSpPr>
          <p:nvPr>
            <p:ph type="sldNum" sz="quarter" idx="12"/>
          </p:nvPr>
        </p:nvSpPr>
        <p:spPr/>
        <p:txBody>
          <a:bodyPr/>
          <a:lstStyle/>
          <a:p>
            <a:fld id="{E7B12B92-EFCF-1F42-B345-1A29AF371A79}" type="slidenum">
              <a:rPr lang="it-IT" smtClean="0"/>
              <a:t>‹N›</a:t>
            </a:fld>
            <a:endParaRPr lang="it-IT"/>
          </a:p>
        </p:txBody>
      </p:sp>
    </p:spTree>
    <p:extLst>
      <p:ext uri="{BB962C8B-B14F-4D97-AF65-F5344CB8AC3E}">
        <p14:creationId xmlns:p14="http://schemas.microsoft.com/office/powerpoint/2010/main" val="3272976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A956D381-3F2A-B04A-9429-611C482119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DA653F-693D-824E-AE23-8966570464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5B4130A-EA1E-EB4A-9DB0-DE01C67B1B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0045C4-BD57-5147-BC3D-D8250FCFC28F}" type="datetime1">
              <a:rPr lang="it-IT" smtClean="0"/>
              <a:t>19/11/21</a:t>
            </a:fld>
            <a:endParaRPr lang="it-IT"/>
          </a:p>
        </p:txBody>
      </p:sp>
      <p:sp>
        <p:nvSpPr>
          <p:cNvPr id="5" name="Segnaposto piè di pagina 4">
            <a:extLst>
              <a:ext uri="{FF2B5EF4-FFF2-40B4-BE49-F238E27FC236}">
                <a16:creationId xmlns:a16="http://schemas.microsoft.com/office/drawing/2014/main" id="{1E3F0F54-80B3-F04F-84A0-4F0F02C16B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F91D08E-BA8B-D54B-8000-BDC595988C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12B92-EFCF-1F42-B345-1A29AF371A79}" type="slidenum">
              <a:rPr lang="it-IT" smtClean="0"/>
              <a:t>‹N›</a:t>
            </a:fld>
            <a:endParaRPr lang="it-IT"/>
          </a:p>
        </p:txBody>
      </p:sp>
    </p:spTree>
    <p:extLst>
      <p:ext uri="{BB962C8B-B14F-4D97-AF65-F5344CB8AC3E}">
        <p14:creationId xmlns:p14="http://schemas.microsoft.com/office/powerpoint/2010/main" val="3263014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together4forests.e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1B2014E5-A240-8744-93CF-6B3C9CAADF60}"/>
              </a:ext>
            </a:extLst>
          </p:cNvPr>
          <p:cNvPicPr>
            <a:picLocks noChangeAspect="1"/>
          </p:cNvPicPr>
          <p:nvPr/>
        </p:nvPicPr>
        <p:blipFill>
          <a:blip r:embed="rId2"/>
          <a:stretch>
            <a:fillRect/>
          </a:stretch>
        </p:blipFill>
        <p:spPr>
          <a:xfrm>
            <a:off x="0" y="0"/>
            <a:ext cx="12192000" cy="6858000"/>
          </a:xfrm>
          <a:prstGeom prst="rect">
            <a:avLst/>
          </a:prstGeom>
        </p:spPr>
      </p:pic>
      <p:sp>
        <p:nvSpPr>
          <p:cNvPr id="6" name="CasellaDiTesto 5">
            <a:extLst>
              <a:ext uri="{FF2B5EF4-FFF2-40B4-BE49-F238E27FC236}">
                <a16:creationId xmlns:a16="http://schemas.microsoft.com/office/drawing/2014/main" id="{20D7C86A-BBBD-DE4A-A65F-892B1C5ABC6A}"/>
              </a:ext>
            </a:extLst>
          </p:cNvPr>
          <p:cNvSpPr txBox="1"/>
          <p:nvPr/>
        </p:nvSpPr>
        <p:spPr>
          <a:xfrm>
            <a:off x="5948978" y="656217"/>
            <a:ext cx="4883971" cy="1893345"/>
          </a:xfrm>
          <a:prstGeom prst="rect">
            <a:avLst/>
          </a:prstGeom>
          <a:noFill/>
        </p:spPr>
        <p:txBody>
          <a:bodyPr wrap="square" rtlCol="0">
            <a:spAutoFit/>
          </a:bodyPr>
          <a:lstStyle/>
          <a:p>
            <a:endParaRPr lang="it-IT" dirty="0"/>
          </a:p>
        </p:txBody>
      </p:sp>
      <p:sp>
        <p:nvSpPr>
          <p:cNvPr id="7" name="Rettangolo 6">
            <a:extLst>
              <a:ext uri="{FF2B5EF4-FFF2-40B4-BE49-F238E27FC236}">
                <a16:creationId xmlns:a16="http://schemas.microsoft.com/office/drawing/2014/main" id="{E86FD06D-762A-AD42-9B58-0046B86E32A8}"/>
              </a:ext>
            </a:extLst>
          </p:cNvPr>
          <p:cNvSpPr/>
          <p:nvPr/>
        </p:nvSpPr>
        <p:spPr>
          <a:xfrm>
            <a:off x="5464886" y="398034"/>
            <a:ext cx="5368063" cy="25114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a:solidFill>
                  <a:schemeClr val="tx1"/>
                </a:solidFill>
              </a:rPr>
              <a:t>Marzio </a:t>
            </a:r>
            <a:r>
              <a:rPr lang="it-IT" sz="3200" b="1" dirty="0" err="1">
                <a:solidFill>
                  <a:schemeClr val="tx1"/>
                </a:solidFill>
              </a:rPr>
              <a:t>Marzorati</a:t>
            </a:r>
            <a:endParaRPr lang="it-IT" sz="3200" b="1" dirty="0">
              <a:solidFill>
                <a:schemeClr val="tx1"/>
              </a:solidFill>
            </a:endParaRPr>
          </a:p>
          <a:p>
            <a:pPr algn="ctr"/>
            <a:r>
              <a:rPr lang="it-IT" sz="2400" dirty="0">
                <a:solidFill>
                  <a:schemeClr val="tx1"/>
                </a:solidFill>
              </a:rPr>
              <a:t> Coordinatore </a:t>
            </a:r>
            <a:r>
              <a:rPr lang="it-IT" sz="2400" dirty="0" err="1">
                <a:solidFill>
                  <a:schemeClr val="tx1"/>
                </a:solidFill>
              </a:rPr>
              <a:t>Federparchi</a:t>
            </a:r>
            <a:r>
              <a:rPr lang="it-IT" sz="2400" dirty="0">
                <a:solidFill>
                  <a:schemeClr val="tx1"/>
                </a:solidFill>
              </a:rPr>
              <a:t> Lombardia</a:t>
            </a:r>
          </a:p>
          <a:p>
            <a:pPr algn="ctr"/>
            <a:endParaRPr lang="it-IT" sz="2400" dirty="0">
              <a:solidFill>
                <a:schemeClr val="tx1"/>
              </a:solidFill>
            </a:endParaRPr>
          </a:p>
          <a:p>
            <a:pPr algn="ctr"/>
            <a:r>
              <a:rPr lang="it-IT" sz="2000" dirty="0">
                <a:solidFill>
                  <a:schemeClr val="tx1"/>
                </a:solidFill>
              </a:rPr>
              <a:t>Il ruolo delle aree protette per promuovere la </a:t>
            </a:r>
            <a:r>
              <a:rPr lang="it-IT" sz="2000" dirty="0" err="1">
                <a:solidFill>
                  <a:schemeClr val="tx1"/>
                </a:solidFill>
              </a:rPr>
              <a:t>bioeconomia</a:t>
            </a:r>
            <a:r>
              <a:rPr lang="it-IT" sz="2000" dirty="0">
                <a:solidFill>
                  <a:schemeClr val="tx1"/>
                </a:solidFill>
              </a:rPr>
              <a:t> circolare delle foreste e raggiungere gli obiettivi per il 2030</a:t>
            </a:r>
            <a:endParaRPr lang="it-IT" sz="2000" dirty="0"/>
          </a:p>
        </p:txBody>
      </p:sp>
      <p:sp>
        <p:nvSpPr>
          <p:cNvPr id="9" name="CasellaDiTesto 8">
            <a:extLst>
              <a:ext uri="{FF2B5EF4-FFF2-40B4-BE49-F238E27FC236}">
                <a16:creationId xmlns:a16="http://schemas.microsoft.com/office/drawing/2014/main" id="{751FEB85-FBA8-DF45-8E0C-095960E791B1}"/>
              </a:ext>
            </a:extLst>
          </p:cNvPr>
          <p:cNvSpPr txBox="1"/>
          <p:nvPr/>
        </p:nvSpPr>
        <p:spPr>
          <a:xfrm>
            <a:off x="6096000" y="580913"/>
            <a:ext cx="184731" cy="369332"/>
          </a:xfrm>
          <a:prstGeom prst="rect">
            <a:avLst/>
          </a:prstGeom>
          <a:noFill/>
        </p:spPr>
        <p:txBody>
          <a:bodyPr wrap="none" rtlCol="0">
            <a:spAutoFit/>
          </a:bodyPr>
          <a:lstStyle/>
          <a:p>
            <a:endParaRPr lang="it-IT" dirty="0"/>
          </a:p>
        </p:txBody>
      </p:sp>
      <p:pic>
        <p:nvPicPr>
          <p:cNvPr id="11" name="Immagine 10">
            <a:extLst>
              <a:ext uri="{FF2B5EF4-FFF2-40B4-BE49-F238E27FC236}">
                <a16:creationId xmlns:a16="http://schemas.microsoft.com/office/drawing/2014/main" id="{568A2C49-D622-5540-AB82-697EB7211DCD}"/>
              </a:ext>
            </a:extLst>
          </p:cNvPr>
          <p:cNvPicPr>
            <a:picLocks noChangeAspect="1"/>
          </p:cNvPicPr>
          <p:nvPr/>
        </p:nvPicPr>
        <p:blipFill>
          <a:blip r:embed="rId3"/>
          <a:stretch>
            <a:fillRect/>
          </a:stretch>
        </p:blipFill>
        <p:spPr>
          <a:xfrm>
            <a:off x="6635931" y="2993821"/>
            <a:ext cx="3025971" cy="627336"/>
          </a:xfrm>
          <a:prstGeom prst="rect">
            <a:avLst/>
          </a:prstGeom>
        </p:spPr>
      </p:pic>
    </p:spTree>
    <p:extLst>
      <p:ext uri="{BB962C8B-B14F-4D97-AF65-F5344CB8AC3E}">
        <p14:creationId xmlns:p14="http://schemas.microsoft.com/office/powerpoint/2010/main" val="4218841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963711"/>
            <a:ext cx="10515600" cy="3912433"/>
          </a:xfrm>
        </p:spPr>
        <p:txBody>
          <a:bodyPr>
            <a:noAutofit/>
          </a:bodyPr>
          <a:lstStyle/>
          <a:p>
            <a:r>
              <a:rPr lang="it-IT" sz="2500" b="1" dirty="0">
                <a:solidFill>
                  <a:srgbClr val="FF0000"/>
                </a:solidFill>
              </a:rPr>
              <a:t>Le foreste nei Parchi nazionali interessano 256.112 ha (il 6,6 %) e 117.705 ha nei Parchi regionali (il 4,8%).</a:t>
            </a:r>
          </a:p>
          <a:p>
            <a:r>
              <a:rPr lang="it-IT" sz="2500" b="1" dirty="0"/>
              <a:t>Nel loro insieme, in Italia, le aree forestali tutelate (aree protette + RN200) coprono 6,8 milioni di ha, di cui il 56,1% (oltre 3,4 milioni di ettari)</a:t>
            </a:r>
            <a:r>
              <a:rPr lang="it-IT" sz="2500" dirty="0"/>
              <a:t> rappresentato da boschi e altre terre boscate, con una copertura relativa variabile a seconda delle diverse tipologie di aree protette, ma che nel complesso risulta sempre superiore alla media nazionale. I Parchi sono le aree protette che presentano il coefficiente di boscosità media più elevato (75%) e l’Italia è uno dei paesi europei con la più alta incidenza di foreste con vincolo naturalistico, il 27,5 %, a fronte di una media europea del 21% (19).</a:t>
            </a: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La biodiversità forestale italiana</a:t>
            </a:r>
          </a:p>
        </p:txBody>
      </p:sp>
      <p:cxnSp>
        <p:nvCxnSpPr>
          <p:cNvPr id="4" name="Connettore 1 3">
            <a:extLst>
              <a:ext uri="{FF2B5EF4-FFF2-40B4-BE49-F238E27FC236}">
                <a16:creationId xmlns:a16="http://schemas.microsoft.com/office/drawing/2014/main" id="{C9505A7C-773A-EA4E-A401-5F191877B8F0}"/>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969148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199" y="1825625"/>
            <a:ext cx="10854125" cy="4667250"/>
          </a:xfrm>
        </p:spPr>
        <p:txBody>
          <a:bodyPr>
            <a:noAutofit/>
          </a:bodyPr>
          <a:lstStyle/>
          <a:p>
            <a:r>
              <a:rPr lang="it-IT" sz="2400" dirty="0"/>
              <a:t>Tra le poche decisioni prese alla </a:t>
            </a:r>
            <a:r>
              <a:rPr lang="it-IT" sz="2400" b="1" dirty="0"/>
              <a:t>COP26 di Glasgow c’è la dichiarazione sulle foreste </a:t>
            </a:r>
            <a:r>
              <a:rPr lang="it-IT" sz="2400" dirty="0"/>
              <a:t>e l’uso del suolo, sottoscritta da 114 Paesi partecipanti che ospitano complessivamente l’85% del suolo forestale, che punta a limitare e invertire la deforestazione entro il 2030.</a:t>
            </a:r>
          </a:p>
          <a:p>
            <a:r>
              <a:rPr lang="it-IT" sz="2400" dirty="0"/>
              <a:t>Con questa dichiarazione, i sottoscrittori </a:t>
            </a:r>
            <a:r>
              <a:rPr lang="it-IT" sz="2400" b="1" dirty="0"/>
              <a:t>si impegnano </a:t>
            </a:r>
            <a:r>
              <a:rPr lang="it-IT" sz="2400" dirty="0"/>
              <a:t>a mettere a disposizione 20 miliardi di dollari per il recupero dei terreni danneggiati, alla prevenzione e mitigazione degli incendi boschivi e al sostegno delle comunità locali che vivono nei territori forestali.</a:t>
            </a:r>
          </a:p>
          <a:p>
            <a:r>
              <a:rPr lang="it-IT" sz="2400" dirty="0"/>
              <a:t>Novità assoluta è la presenza del Brasile tra i firmatari, insieme all’Unione Europea, Cina, Regno Unito, USA, cioè la quasi totalità dei Paesi responsabili della deforestazione a livello globale, oltre all’Indonesia che è il maggior produttore ed esportatore di olio di palma, la Russia che detiene le più estese foreste del mondo e il Congo che sarà tra i maggiori beneficiari delle risorse finanziarie tra i paesi africani.</a:t>
            </a: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Lotta alla Deforestazione</a:t>
            </a:r>
          </a:p>
        </p:txBody>
      </p:sp>
      <p:cxnSp>
        <p:nvCxnSpPr>
          <p:cNvPr id="4" name="Connettore 1 3">
            <a:extLst>
              <a:ext uri="{FF2B5EF4-FFF2-40B4-BE49-F238E27FC236}">
                <a16:creationId xmlns:a16="http://schemas.microsoft.com/office/drawing/2014/main" id="{BB2D3D76-5270-0142-9C40-DC88C8BD0946}"/>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639521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F93275DB-A016-4946-8450-322E7F356616}"/>
              </a:ext>
            </a:extLst>
          </p:cNvPr>
          <p:cNvSpPr>
            <a:spLocks noGrp="1"/>
          </p:cNvSpPr>
          <p:nvPr>
            <p:ph idx="1"/>
          </p:nvPr>
        </p:nvSpPr>
        <p:spPr>
          <a:xfrm>
            <a:off x="838200" y="1667289"/>
            <a:ext cx="10515600" cy="4667250"/>
          </a:xfrm>
        </p:spPr>
        <p:txBody>
          <a:bodyPr>
            <a:noAutofit/>
          </a:bodyPr>
          <a:lstStyle/>
          <a:p>
            <a:pPr marL="0" indent="0">
              <a:buNone/>
            </a:pPr>
            <a:r>
              <a:rPr lang="it-IT" sz="2400" dirty="0"/>
              <a:t>La Commissione Europea ha deciso di </a:t>
            </a:r>
            <a:r>
              <a:rPr lang="it-IT" sz="2400" b="1" dirty="0"/>
              <a:t>limitare le importazioni di materie prime legate alla deforestazione</a:t>
            </a:r>
            <a:r>
              <a:rPr lang="it-IT" sz="2400" dirty="0"/>
              <a:t> e di </a:t>
            </a:r>
            <a:r>
              <a:rPr lang="it-IT" sz="2400" b="1" dirty="0"/>
              <a:t>rafforzare la tracciabilità dei prodotti di origine forestale immessi nel mercato europeo</a:t>
            </a:r>
            <a:r>
              <a:rPr lang="it-IT" sz="2400" dirty="0"/>
              <a:t>, tenendo fede alle richieste avanzate da oltre un milione di cittadini che si sono mobilitati lo scorso anno con </a:t>
            </a:r>
            <a:r>
              <a:rPr lang="it-IT" sz="2400" b="1" u="sng" dirty="0">
                <a:hlinkClick r:id="rId2"/>
              </a:rPr>
              <a:t>#Together4Forests</a:t>
            </a:r>
            <a:r>
              <a:rPr lang="it-IT" sz="2400" dirty="0"/>
              <a:t>: </a:t>
            </a:r>
            <a:r>
              <a:rPr lang="it-IT" sz="2400" b="1" dirty="0"/>
              <a:t>la campagna</a:t>
            </a:r>
            <a:r>
              <a:rPr lang="it-IT" sz="2400" dirty="0"/>
              <a:t>, sostenuta da 160 organizzazioni, era stata promossa per chiedere una normativa europea che impedisse la circolazione di qualsiasi tipo di prodotto legato alla deforestazione, alla distruzione della natura e alle violazioni dei diritti umani. </a:t>
            </a:r>
          </a:p>
          <a:p>
            <a:pPr marL="0" indent="0">
              <a:buNone/>
            </a:pPr>
            <a:r>
              <a:rPr lang="it-IT" sz="2400" dirty="0"/>
              <a:t>Il prelievo indiscriminato di alberi dal legno pregiato è, infatti, il primo passo verso la progressiva eliminazione di intere foreste da parte di agricoltori e allevatori che intervengono per fare spazio alle coltivazioni di soia e ad allevamenti di mandrie, alimentando </a:t>
            </a:r>
            <a:r>
              <a:rPr lang="it-IT" sz="2400" b="1" dirty="0"/>
              <a:t>il commercio internazionale di legno illegale</a:t>
            </a:r>
            <a:r>
              <a:rPr lang="it-IT" sz="2400" dirty="0"/>
              <a:t>: </a:t>
            </a:r>
            <a:r>
              <a:rPr lang="it-IT" sz="2400" b="1" dirty="0"/>
              <a:t>un giro d’affari di oltre 100 miliardi di euro all’anno.</a:t>
            </a:r>
            <a:endParaRPr lang="it-IT" sz="2400" dirty="0"/>
          </a:p>
        </p:txBody>
      </p:sp>
      <p:sp>
        <p:nvSpPr>
          <p:cNvPr id="4" name="Titolo 1">
            <a:extLst>
              <a:ext uri="{FF2B5EF4-FFF2-40B4-BE49-F238E27FC236}">
                <a16:creationId xmlns:a16="http://schemas.microsoft.com/office/drawing/2014/main" id="{145C19B1-0D69-CC43-9092-BBE632CB2CA6}"/>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Lotta alla Deforestazione</a:t>
            </a:r>
          </a:p>
        </p:txBody>
      </p:sp>
      <p:cxnSp>
        <p:nvCxnSpPr>
          <p:cNvPr id="5" name="Connettore 1 4">
            <a:extLst>
              <a:ext uri="{FF2B5EF4-FFF2-40B4-BE49-F238E27FC236}">
                <a16:creationId xmlns:a16="http://schemas.microsoft.com/office/drawing/2014/main" id="{88D476A2-BD00-B542-B0CD-FA6E9B8F6AD3}"/>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pic>
        <p:nvPicPr>
          <p:cNvPr id="6" name="Immagine 5">
            <a:extLst>
              <a:ext uri="{FF2B5EF4-FFF2-40B4-BE49-F238E27FC236}">
                <a16:creationId xmlns:a16="http://schemas.microsoft.com/office/drawing/2014/main" id="{1AA3889F-226C-2C41-B521-E4F63E902562}"/>
              </a:ext>
            </a:extLst>
          </p:cNvPr>
          <p:cNvPicPr>
            <a:picLocks noChangeAspect="1"/>
          </p:cNvPicPr>
          <p:nvPr/>
        </p:nvPicPr>
        <p:blipFill>
          <a:blip r:embed="rId3"/>
          <a:stretch>
            <a:fillRect/>
          </a:stretch>
        </p:blipFill>
        <p:spPr>
          <a:xfrm>
            <a:off x="4377080" y="6255026"/>
            <a:ext cx="6976720" cy="348836"/>
          </a:xfrm>
          <a:prstGeom prst="rect">
            <a:avLst/>
          </a:prstGeom>
        </p:spPr>
      </p:pic>
    </p:spTree>
    <p:extLst>
      <p:ext uri="{BB962C8B-B14F-4D97-AF65-F5344CB8AC3E}">
        <p14:creationId xmlns:p14="http://schemas.microsoft.com/office/powerpoint/2010/main" val="799166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60FDB76-DAAA-5C44-8B79-4B316223FA9A}"/>
              </a:ext>
            </a:extLst>
          </p:cNvPr>
          <p:cNvSpPr>
            <a:spLocks noGrp="1"/>
          </p:cNvSpPr>
          <p:nvPr>
            <p:ph idx="1"/>
          </p:nvPr>
        </p:nvSpPr>
        <p:spPr>
          <a:xfrm>
            <a:off x="414338" y="1690688"/>
            <a:ext cx="11415712" cy="4953000"/>
          </a:xfrm>
        </p:spPr>
        <p:txBody>
          <a:bodyPr>
            <a:normAutofit/>
          </a:bodyPr>
          <a:lstStyle/>
          <a:p>
            <a:pPr marL="896938" indent="-896938">
              <a:buFont typeface="+mj-lt"/>
              <a:buAutoNum type="arabicPeriod"/>
            </a:pPr>
            <a:r>
              <a:rPr lang="it-IT" sz="3300" dirty="0"/>
              <a:t>Mantenere gli ecosistemi sani e le foreste resilienti per frenare gli effetti del </a:t>
            </a:r>
            <a:r>
              <a:rPr lang="it-IT" sz="3300" dirty="0" err="1"/>
              <a:t>climate</a:t>
            </a:r>
            <a:r>
              <a:rPr lang="it-IT" sz="3300" dirty="0"/>
              <a:t> </a:t>
            </a:r>
            <a:r>
              <a:rPr lang="it-IT" sz="3300" dirty="0" err="1"/>
              <a:t>change</a:t>
            </a:r>
            <a:r>
              <a:rPr lang="it-IT" sz="3300" dirty="0"/>
              <a:t> </a:t>
            </a:r>
          </a:p>
          <a:p>
            <a:pPr marL="896938" indent="-896938">
              <a:buFont typeface="+mj-lt"/>
              <a:buAutoNum type="arabicPeriod"/>
            </a:pPr>
            <a:r>
              <a:rPr lang="it-IT" sz="3300" dirty="0"/>
              <a:t>Incrementare il territorio protetto e creare la rete nazionale delle foreste primarie e vetuste</a:t>
            </a:r>
          </a:p>
          <a:p>
            <a:pPr marL="896938" indent="-896938">
              <a:buFont typeface="+mj-lt"/>
              <a:buAutoNum type="arabicPeriod"/>
            </a:pPr>
            <a:r>
              <a:rPr lang="it-IT" sz="3300" dirty="0"/>
              <a:t>Realizzare un sistema di monitoraggio, ricerca e conoscenza degli ecosistemi forestali</a:t>
            </a:r>
          </a:p>
          <a:p>
            <a:pPr marL="896938" indent="-896938">
              <a:buFont typeface="+mj-lt"/>
              <a:buAutoNum type="arabicPeriod"/>
            </a:pPr>
            <a:r>
              <a:rPr lang="it-IT" sz="3300" dirty="0"/>
              <a:t>Prevenire i rischi naturali e ridurre le minacce per le foreste</a:t>
            </a:r>
          </a:p>
          <a:p>
            <a:pPr marL="896938" indent="-896938">
              <a:buFont typeface="+mj-lt"/>
              <a:buAutoNum type="arabicPeriod"/>
            </a:pPr>
            <a:r>
              <a:rPr lang="it-IT" sz="3300" dirty="0"/>
              <a:t>Creare foreste urbane per rigenerare le città e combattere la crisi climatica</a:t>
            </a:r>
          </a:p>
        </p:txBody>
      </p:sp>
      <p:sp>
        <p:nvSpPr>
          <p:cNvPr id="6" name="Titolo 1">
            <a:extLst>
              <a:ext uri="{FF2B5EF4-FFF2-40B4-BE49-F238E27FC236}">
                <a16:creationId xmlns:a16="http://schemas.microsoft.com/office/drawing/2014/main" id="{47AC82E7-111E-3B42-9525-19E4392FAB71}"/>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Conservare, ricostruire, rigenerare</a:t>
            </a:r>
          </a:p>
        </p:txBody>
      </p:sp>
      <p:cxnSp>
        <p:nvCxnSpPr>
          <p:cNvPr id="9" name="Connettore 1 8">
            <a:extLst>
              <a:ext uri="{FF2B5EF4-FFF2-40B4-BE49-F238E27FC236}">
                <a16:creationId xmlns:a16="http://schemas.microsoft.com/office/drawing/2014/main" id="{39FF88CD-C899-F241-BE8C-1F44E149EE4F}"/>
              </a:ext>
            </a:extLst>
          </p:cNvPr>
          <p:cNvCxnSpPr/>
          <p:nvPr/>
        </p:nvCxnSpPr>
        <p:spPr>
          <a:xfrm>
            <a:off x="257577" y="12879"/>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462091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60FDB76-DAAA-5C44-8B79-4B316223FA9A}"/>
              </a:ext>
            </a:extLst>
          </p:cNvPr>
          <p:cNvSpPr>
            <a:spLocks noGrp="1"/>
          </p:cNvSpPr>
          <p:nvPr>
            <p:ph idx="1"/>
          </p:nvPr>
        </p:nvSpPr>
        <p:spPr>
          <a:xfrm>
            <a:off x="414338" y="1525587"/>
            <a:ext cx="11415712" cy="5118101"/>
          </a:xfrm>
        </p:spPr>
        <p:txBody>
          <a:bodyPr>
            <a:noAutofit/>
          </a:bodyPr>
          <a:lstStyle/>
          <a:p>
            <a:pPr marL="808038" indent="-808038">
              <a:buFont typeface="+mj-lt"/>
              <a:buAutoNum type="arabicPeriod" startAt="6"/>
            </a:pPr>
            <a:r>
              <a:rPr lang="it-IT" sz="3300" dirty="0"/>
              <a:t>Garantire la diffusione della pianificazione e della certificazione forestale</a:t>
            </a:r>
          </a:p>
          <a:p>
            <a:pPr marL="808038" indent="-808038">
              <a:buFont typeface="+mj-lt"/>
              <a:buAutoNum type="arabicPeriod" startAt="6"/>
            </a:pPr>
            <a:r>
              <a:rPr lang="it-IT" sz="3300" dirty="0"/>
              <a:t>Realizzare il Cluster del Legno nazionale per sostenere il Made in </a:t>
            </a:r>
            <a:r>
              <a:rPr lang="it-IT" sz="3300" dirty="0" err="1"/>
              <a:t>Italy</a:t>
            </a:r>
            <a:r>
              <a:rPr lang="it-IT" sz="3300" dirty="0"/>
              <a:t> e supportare le filiere forestali locali sostenibili</a:t>
            </a:r>
          </a:p>
          <a:p>
            <a:pPr marL="808038" indent="-808038">
              <a:buFont typeface="+mj-lt"/>
              <a:buAutoNum type="arabicPeriod" startAt="6"/>
            </a:pPr>
            <a:r>
              <a:rPr lang="it-IT" sz="3300" dirty="0"/>
              <a:t>Aumentare l’uso del legno nei processi produttivi e l’uso a cascata ai fini energetici</a:t>
            </a:r>
          </a:p>
          <a:p>
            <a:pPr marL="808038" indent="-808038">
              <a:buFont typeface="+mj-lt"/>
              <a:buAutoNum type="arabicPeriod" startAt="6"/>
            </a:pPr>
            <a:r>
              <a:rPr lang="it-IT" sz="3300" dirty="0"/>
              <a:t>Sostenere la </a:t>
            </a:r>
            <a:r>
              <a:rPr lang="it-IT" sz="3300" dirty="0" err="1"/>
              <a:t>bioeconomia</a:t>
            </a:r>
            <a:r>
              <a:rPr lang="it-IT" sz="3300" dirty="0"/>
              <a:t> circolare e finanziare la biodiversità e le infrastrutture verdi</a:t>
            </a:r>
          </a:p>
          <a:p>
            <a:pPr marL="808038" indent="-808038">
              <a:buFont typeface="+mj-lt"/>
              <a:buAutoNum type="arabicPeriod" startAt="6"/>
            </a:pPr>
            <a:r>
              <a:rPr lang="it-IT" sz="3300" dirty="0"/>
              <a:t>Contrastare il commercio illegale del legno e dei prodotti di origine forestale</a:t>
            </a:r>
          </a:p>
        </p:txBody>
      </p:sp>
      <p:sp>
        <p:nvSpPr>
          <p:cNvPr id="6" name="Titolo 1">
            <a:extLst>
              <a:ext uri="{FF2B5EF4-FFF2-40B4-BE49-F238E27FC236}">
                <a16:creationId xmlns:a16="http://schemas.microsoft.com/office/drawing/2014/main" id="{47AC82E7-111E-3B42-9525-19E4392FAB71}"/>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Conservare, ricostruire, rigenerare</a:t>
            </a:r>
          </a:p>
        </p:txBody>
      </p:sp>
      <p:cxnSp>
        <p:nvCxnSpPr>
          <p:cNvPr id="4" name="Connettore 1 3">
            <a:extLst>
              <a:ext uri="{FF2B5EF4-FFF2-40B4-BE49-F238E27FC236}">
                <a16:creationId xmlns:a16="http://schemas.microsoft.com/office/drawing/2014/main" id="{B65551D2-49AF-4244-8BDC-F88B5FF042FA}"/>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032095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5"/>
            <a:ext cx="10515600" cy="4800806"/>
          </a:xfrm>
        </p:spPr>
        <p:txBody>
          <a:bodyPr>
            <a:normAutofit fontScale="92500" lnSpcReduction="10000"/>
          </a:bodyPr>
          <a:lstStyle/>
          <a:p>
            <a:r>
              <a:rPr lang="it-IT" b="1" dirty="0"/>
              <a:t>Perdita di </a:t>
            </a:r>
            <a:r>
              <a:rPr lang="it-IT" b="1" dirty="0" err="1"/>
              <a:t>biodiversita</a:t>
            </a:r>
            <a:r>
              <a:rPr lang="it-IT" b="1" dirty="0"/>
              <a:t>̀ e crisi climatica </a:t>
            </a:r>
            <a:r>
              <a:rPr lang="it-IT" dirty="0"/>
              <a:t>sono interdipendenti e se una si aggrava anche l'altra segue la stessa tendenza.</a:t>
            </a:r>
            <a:br>
              <a:rPr lang="it-IT" dirty="0"/>
            </a:br>
            <a:r>
              <a:rPr lang="it-IT" dirty="0"/>
              <a:t>Le foreste rappresentano il bioma </a:t>
            </a:r>
            <a:r>
              <a:rPr lang="it-IT" dirty="0" err="1"/>
              <a:t>piu</a:t>
            </a:r>
            <a:r>
              <a:rPr lang="it-IT" dirty="0"/>
              <a:t>̀ diffuso del Pianeta e svolgono una funzione importante nel ciclo globale del carbonio per mitigare l’effetto serra e, se gestite in maniera sostenibile e responsabile, migliorano la capacità di sequestro e immagazzinamento del carbonio atmosferico. </a:t>
            </a:r>
            <a:endParaRPr lang="it-IT" dirty="0">
              <a:effectLst/>
            </a:endParaRPr>
          </a:p>
          <a:p>
            <a:r>
              <a:rPr lang="it-IT" dirty="0"/>
              <a:t>Attraverso interventi di conservazione della </a:t>
            </a:r>
            <a:r>
              <a:rPr lang="it-IT" dirty="0" err="1"/>
              <a:t>biodiversita</a:t>
            </a:r>
            <a:r>
              <a:rPr lang="it-IT" dirty="0"/>
              <a:t>̀, </a:t>
            </a:r>
            <a:r>
              <a:rPr lang="it-IT" b="1" dirty="0"/>
              <a:t>miglioramento e restauro delle foreste</a:t>
            </a:r>
            <a:r>
              <a:rPr lang="it-IT" dirty="0"/>
              <a:t>, oltre che di prati, pascoli, suoli agricoli, e crescita delle foreste urbane e della </a:t>
            </a:r>
            <a:r>
              <a:rPr lang="it-IT" dirty="0" err="1"/>
              <a:t>biodiversita</a:t>
            </a:r>
            <a:r>
              <a:rPr lang="it-IT" dirty="0"/>
              <a:t>̀ urbana è possibile migliorare la capacità di assorbimento degli ecosistemi e degli spazi naturali. Privilegiare l’impiego delle soluzioni basate sulla natura (Nature-</a:t>
            </a:r>
            <a:r>
              <a:rPr lang="it-IT" dirty="0" err="1"/>
              <a:t>Based</a:t>
            </a:r>
            <a:r>
              <a:rPr lang="it-IT" dirty="0"/>
              <a:t> Solutions) per la mitigazione e l’adattamento ai cambiamenti climatici e la riduzione dei rischi legati ai disastri naturali, e rafforzare il ruolo delle foreste nel Piani di mitigazione e adattamento al clima. </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1. Mantenere gli ecosistemi sani e le foreste resilienti per frenare gli effetti del </a:t>
            </a:r>
            <a:r>
              <a:rPr lang="it-IT" sz="7200" b="1" dirty="0" err="1">
                <a:solidFill>
                  <a:schemeClr val="accent6">
                    <a:lumMod val="75000"/>
                  </a:schemeClr>
                </a:solidFill>
              </a:rPr>
              <a:t>climate</a:t>
            </a:r>
            <a:r>
              <a:rPr lang="it-IT" sz="7200" b="1" dirty="0">
                <a:solidFill>
                  <a:schemeClr val="accent6">
                    <a:lumMod val="75000"/>
                  </a:schemeClr>
                </a:solidFill>
              </a:rPr>
              <a:t> </a:t>
            </a:r>
            <a:r>
              <a:rPr lang="it-IT" sz="7200" b="1" dirty="0" err="1">
                <a:solidFill>
                  <a:schemeClr val="accent6">
                    <a:lumMod val="75000"/>
                  </a:schemeClr>
                </a:solidFill>
              </a:rPr>
              <a:t>change</a:t>
            </a:r>
            <a:endParaRPr lang="it-IT" sz="7200" b="1" dirty="0">
              <a:solidFill>
                <a:schemeClr val="accent6">
                  <a:lumMod val="75000"/>
                </a:schemeClr>
              </a:solidFill>
            </a:endParaRPr>
          </a:p>
        </p:txBody>
      </p:sp>
      <p:cxnSp>
        <p:nvCxnSpPr>
          <p:cNvPr id="4" name="Connettore 1 3">
            <a:extLst>
              <a:ext uri="{FF2B5EF4-FFF2-40B4-BE49-F238E27FC236}">
                <a16:creationId xmlns:a16="http://schemas.microsoft.com/office/drawing/2014/main" id="{0FD8213D-13D9-9A4F-B405-98849D7A71A6}"/>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51339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4"/>
            <a:ext cx="10515600" cy="4892675"/>
          </a:xfrm>
        </p:spPr>
        <p:txBody>
          <a:bodyPr>
            <a:normAutofit/>
          </a:bodyPr>
          <a:lstStyle/>
          <a:p>
            <a:r>
              <a:rPr lang="it-IT" dirty="0"/>
              <a:t>Nonostante il 27,5% delle foreste e delle aree boscate siano sottoposte a vincolo naturalistico, sono rari i boschi con popolamenti maturi e senescenti: meno dell’1% delle foreste italiane si possono definire hot spot di biodiversità forestale. </a:t>
            </a:r>
          </a:p>
          <a:p>
            <a:r>
              <a:rPr lang="it-IT" dirty="0"/>
              <a:t>Per aumentare la naturalità degli ecosistemi forestali si deve sottoporre a tutela i boschi con popolamenti maturi e senescenti che hanno un valore ecologico immenso per la biodiversità realizzando i santuari della biodiversità forestale </a:t>
            </a:r>
            <a:r>
              <a:rPr lang="it-IT" b="1" dirty="0"/>
              <a:t>(almeno il 10% delle foreste a tutela integrale)</a:t>
            </a:r>
            <a:r>
              <a:rPr lang="it-IT" dirty="0"/>
              <a:t> e aumentando la protezione del territorio forestale per favorire l’evoluzione naturale del bosco </a:t>
            </a:r>
            <a:r>
              <a:rPr lang="it-IT" b="1" dirty="0"/>
              <a:t>creando nuove aree protette (almeno il 30%) </a:t>
            </a:r>
            <a:r>
              <a:rPr lang="it-IT" dirty="0"/>
              <a:t>in coerenza con la Strategia Europea per la Biodiversità per il 2030.</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2. Incrementare il territorio protetto e creare la rete nazionale delle foreste primarie e vetuste.</a:t>
            </a:r>
          </a:p>
        </p:txBody>
      </p:sp>
      <p:cxnSp>
        <p:nvCxnSpPr>
          <p:cNvPr id="4" name="Connettore 1 3">
            <a:extLst>
              <a:ext uri="{FF2B5EF4-FFF2-40B4-BE49-F238E27FC236}">
                <a16:creationId xmlns:a16="http://schemas.microsoft.com/office/drawing/2014/main" id="{23F5A5C6-BA29-9B4C-BC92-AD35F85EB677}"/>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901863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p:txBody>
          <a:bodyPr>
            <a:normAutofit/>
          </a:bodyPr>
          <a:lstStyle/>
          <a:p>
            <a:r>
              <a:rPr lang="it-IT" dirty="0"/>
              <a:t>Migliorare la conoscenza degli ecosistemi forestali e promuovere un sistema di monitoraggio standardizzato con banche dati aperte per verificare l’efficacia delle azioni di tutela della biodiversità.</a:t>
            </a:r>
          </a:p>
          <a:p>
            <a:r>
              <a:rPr lang="it-IT" dirty="0"/>
              <a:t>Realizzare la lista rossa delle specie forestali a rischio, Piani d’Azione per la tutela delle specie forestali e Piani di gestione per le specie a rischio, oltra alla Carta Forestale d’Italia che ancora manca al nostro Paese.</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3. Realizzare un sistema di monitoraggio, ricerca e conoscenza degli ecosistemi forestali.</a:t>
            </a:r>
          </a:p>
        </p:txBody>
      </p:sp>
      <p:cxnSp>
        <p:nvCxnSpPr>
          <p:cNvPr id="4" name="Connettore 1 3">
            <a:extLst>
              <a:ext uri="{FF2B5EF4-FFF2-40B4-BE49-F238E27FC236}">
                <a16:creationId xmlns:a16="http://schemas.microsoft.com/office/drawing/2014/main" id="{73F6C0DE-9A62-D943-A7B5-236DCADC4E95}"/>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19508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5"/>
            <a:ext cx="10515600" cy="4800806"/>
          </a:xfrm>
        </p:spPr>
        <p:txBody>
          <a:bodyPr>
            <a:normAutofit fontScale="92500" lnSpcReduction="10000"/>
          </a:bodyPr>
          <a:lstStyle/>
          <a:p>
            <a:r>
              <a:rPr lang="it-IT" dirty="0"/>
              <a:t>Gli effetti dei cambiamenti climatici hanno un impatto sulla biodiversità forestale e sullo stato di </a:t>
            </a:r>
            <a:r>
              <a:rPr lang="it-IT" b="1" dirty="0"/>
              <a:t>salute degli ecosistemi forestali </a:t>
            </a:r>
            <a:r>
              <a:rPr lang="it-IT" dirty="0"/>
              <a:t>sempre più soggetti a perturbazioni causate da tempeste, dissesto idrogeologico, siccità e incendi più frequenti.</a:t>
            </a:r>
          </a:p>
          <a:p>
            <a:r>
              <a:rPr lang="it-IT" dirty="0"/>
              <a:t>Questi effetti sono sempre più evidenti nelle foreste del </a:t>
            </a:r>
            <a:r>
              <a:rPr lang="it-IT" b="1" dirty="0"/>
              <a:t>bacino del Mediterraneo</a:t>
            </a:r>
            <a:r>
              <a:rPr lang="it-IT" dirty="0"/>
              <a:t>, particolarmente vulnerabili e sensibili ai mutamenti climatici e al verificarsi di eventi naturali estremi e di incendi.</a:t>
            </a:r>
          </a:p>
          <a:p>
            <a:r>
              <a:rPr lang="it-IT" dirty="0"/>
              <a:t>Occorre </a:t>
            </a:r>
            <a:r>
              <a:rPr lang="it-IT" b="1" dirty="0"/>
              <a:t>maggiore prevenzione puntando sulla pianificazione forestale </a:t>
            </a:r>
            <a:r>
              <a:rPr lang="it-IT" dirty="0"/>
              <a:t>che, a tutti i livelli pianificatori, deve comprendere l’analisi della previsione dei rischi e una valutazione delle azioni da compiere per ridurre la vulnerabilità delle foreste. Serve, inoltre, un sistema di prevenzione multirischio (patologie, incendi, eventi estremi...) con un’analisi dei pericoli e le azioni di mitigazione e lotta attiva, oltra a organizzare un sistema di intervento di protezione civile in ambito forestale.</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4. Prevenire i rischi naturali e ridurre le minacce per le foreste.</a:t>
            </a:r>
          </a:p>
        </p:txBody>
      </p:sp>
      <p:cxnSp>
        <p:nvCxnSpPr>
          <p:cNvPr id="4" name="Connettore 1 3">
            <a:extLst>
              <a:ext uri="{FF2B5EF4-FFF2-40B4-BE49-F238E27FC236}">
                <a16:creationId xmlns:a16="http://schemas.microsoft.com/office/drawing/2014/main" id="{CF585AB7-342A-1448-9251-EF3B354FB471}"/>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7044470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4"/>
            <a:ext cx="10515600" cy="4753305"/>
          </a:xfrm>
        </p:spPr>
        <p:txBody>
          <a:bodyPr>
            <a:normAutofit fontScale="92500" lnSpcReduction="10000"/>
          </a:bodyPr>
          <a:lstStyle/>
          <a:p>
            <a:r>
              <a:rPr lang="it-IT" b="1" dirty="0"/>
              <a:t>Piantare alberi </a:t>
            </a:r>
            <a:r>
              <a:rPr lang="it-IT" dirty="0"/>
              <a:t>è una delle strategie più efficaci per mitigare gli effetti dei cambiamenti climatici e migliorare la salute pubblica nelle nostre città. Si tratta di una misura di salute pubblica, oltre che di tutela del Pianeta, anche perché ogni anno tra i 3/4milioni di persone in tutto il mondo muoiono a causa dell’inquinamento atmosferico.</a:t>
            </a:r>
          </a:p>
          <a:p>
            <a:r>
              <a:rPr lang="it-IT" dirty="0"/>
              <a:t>Gli studi hanno dimostrato che gli alberi sono una soluzione economica per vincere entrambe queste sfide, anche se mancano politiche pubbliche adeguate ad aumentare l’uso dei benefici che ci assicurano questi “polmoni verdi”.</a:t>
            </a:r>
          </a:p>
          <a:p>
            <a:r>
              <a:rPr lang="it-IT" dirty="0"/>
              <a:t>Le nostre città spendono ancora poco nella</a:t>
            </a:r>
            <a:r>
              <a:rPr lang="it-IT" b="1" dirty="0"/>
              <a:t> cura e nella messa a dimora </a:t>
            </a:r>
            <a:r>
              <a:rPr lang="it-IT" dirty="0"/>
              <a:t>di nuovi alberi e per la loro cura, per questo bisogna promuovere un piano di piantagione di alberi che privilegi le aree urbane, periurbane ed i fondovalle che coinvolga tutti i comuni e le città.</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5. Creare foreste urbane per rigenerare le città e combattere la crisi climatica.</a:t>
            </a:r>
          </a:p>
        </p:txBody>
      </p:sp>
      <p:cxnSp>
        <p:nvCxnSpPr>
          <p:cNvPr id="4" name="Connettore 1 3">
            <a:extLst>
              <a:ext uri="{FF2B5EF4-FFF2-40B4-BE49-F238E27FC236}">
                <a16:creationId xmlns:a16="http://schemas.microsoft.com/office/drawing/2014/main" id="{D9EE7987-2343-D14D-8DCD-1861E4D4E3CC}"/>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67282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9A9E75-5E84-DA4D-8024-0E89EFF26745}"/>
              </a:ext>
            </a:extLst>
          </p:cNvPr>
          <p:cNvSpPr>
            <a:spLocks noGrp="1"/>
          </p:cNvSpPr>
          <p:nvPr>
            <p:ph type="title"/>
          </p:nvPr>
        </p:nvSpPr>
        <p:spPr/>
        <p:txBody>
          <a:bodyPr>
            <a:normAutofit/>
          </a:bodyPr>
          <a:lstStyle/>
          <a:p>
            <a:r>
              <a:rPr lang="it-IT" sz="7200" b="1" dirty="0">
                <a:solidFill>
                  <a:schemeClr val="accent6">
                    <a:lumMod val="75000"/>
                  </a:schemeClr>
                </a:solidFill>
              </a:rPr>
              <a:t>LE FORESTE</a:t>
            </a:r>
          </a:p>
        </p:txBody>
      </p:sp>
      <p:sp>
        <p:nvSpPr>
          <p:cNvPr id="3" name="Segnaposto contenuto 2">
            <a:extLst>
              <a:ext uri="{FF2B5EF4-FFF2-40B4-BE49-F238E27FC236}">
                <a16:creationId xmlns:a16="http://schemas.microsoft.com/office/drawing/2014/main" id="{8105B70D-FA8D-B04E-A050-99CE457D7CBF}"/>
              </a:ext>
            </a:extLst>
          </p:cNvPr>
          <p:cNvSpPr>
            <a:spLocks noGrp="1"/>
          </p:cNvSpPr>
          <p:nvPr>
            <p:ph idx="1"/>
          </p:nvPr>
        </p:nvSpPr>
        <p:spPr>
          <a:xfrm>
            <a:off x="838200" y="1481069"/>
            <a:ext cx="10515600" cy="5164429"/>
          </a:xfrm>
        </p:spPr>
        <p:txBody>
          <a:bodyPr>
            <a:noAutofit/>
          </a:bodyPr>
          <a:lstStyle/>
          <a:p>
            <a:pPr marL="0" indent="0">
              <a:buNone/>
            </a:pPr>
            <a:r>
              <a:rPr lang="it-IT" sz="3700" dirty="0"/>
              <a:t>Con i loro quasi </a:t>
            </a:r>
            <a:r>
              <a:rPr lang="it-IT" sz="3700" b="1" dirty="0"/>
              <a:t>11 milioni di ettari</a:t>
            </a:r>
            <a:r>
              <a:rPr lang="it-IT" sz="3700" dirty="0"/>
              <a:t>,</a:t>
            </a:r>
            <a:r>
              <a:rPr lang="it-IT" sz="3700" b="1" dirty="0"/>
              <a:t> </a:t>
            </a:r>
            <a:r>
              <a:rPr lang="it-IT" sz="3700" dirty="0"/>
              <a:t>pari a un terzo dell’intero territorio nazionale, rappresentano </a:t>
            </a:r>
            <a:r>
              <a:rPr lang="it-IT" sz="3700" b="1" dirty="0"/>
              <a:t>l’infrastruttura verde più importante d’Italia</a:t>
            </a:r>
            <a:r>
              <a:rPr lang="it-IT" sz="3700" dirty="0"/>
              <a:t>, una straordinaria ricchezza ambientale e naturalistica che </a:t>
            </a:r>
            <a:r>
              <a:rPr lang="it-IT" sz="3700" b="1" dirty="0"/>
              <a:t>cresce in termini di superficie occupata e valore ecologico</a:t>
            </a:r>
            <a:r>
              <a:rPr lang="it-IT" sz="3700" dirty="0"/>
              <a:t>: eppure, scarsa consapevolezza sociale, frammentazione della proprietà inadeguato utilizzo delle risorse e abbandono colturale mettono costantemente a rischio i nostri </a:t>
            </a:r>
            <a:r>
              <a:rPr lang="it-IT" sz="3700" b="1" dirty="0"/>
              <a:t>boschi ed ecosistemi forestali</a:t>
            </a:r>
            <a:r>
              <a:rPr lang="it-IT" sz="3700" dirty="0"/>
              <a:t>. </a:t>
            </a:r>
          </a:p>
        </p:txBody>
      </p:sp>
      <p:cxnSp>
        <p:nvCxnSpPr>
          <p:cNvPr id="5" name="Connettore 1 4">
            <a:extLst>
              <a:ext uri="{FF2B5EF4-FFF2-40B4-BE49-F238E27FC236}">
                <a16:creationId xmlns:a16="http://schemas.microsoft.com/office/drawing/2014/main" id="{E858C51A-8432-C445-BCD3-00E48D4E5AB4}"/>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471115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4"/>
            <a:ext cx="10515600" cy="4812681"/>
          </a:xfrm>
        </p:spPr>
        <p:txBody>
          <a:bodyPr>
            <a:normAutofit lnSpcReduction="10000"/>
          </a:bodyPr>
          <a:lstStyle/>
          <a:p>
            <a:r>
              <a:rPr lang="it-IT" b="1" dirty="0"/>
              <a:t>Solo il 18% dei nostri boschi è sottoposto a pianificazione forestale mentre la certificazione forestale interessa solo il 9%. </a:t>
            </a:r>
            <a:r>
              <a:rPr lang="it-IT" dirty="0"/>
              <a:t>Si tratta in entrambi i casi di percentuali ancora basse che devono preoccupare perché sono il sintomo di pratiche gestionali inadeguate e interventi di taglio senza un adeguato supporto tecnico e scientifico che possa escludere eventuali pratiche illegali con rischi per la biodiversità e la trasparenza delle filiere forestali.</a:t>
            </a:r>
          </a:p>
          <a:p>
            <a:r>
              <a:rPr lang="it-IT" dirty="0"/>
              <a:t>Occorre promuovere e diffondere la pianificazione forestale quale strumento operativo obbligatorio di gestione: senza un piano non si deve autorizzare nessun intervento </a:t>
            </a:r>
            <a:r>
              <a:rPr lang="it-IT" dirty="0" err="1"/>
              <a:t>selvicolturale</a:t>
            </a:r>
            <a:r>
              <a:rPr lang="it-IT" dirty="0"/>
              <a:t> e, al contrario, utilizzare criteri di </a:t>
            </a:r>
            <a:r>
              <a:rPr lang="it-IT" dirty="0" err="1"/>
              <a:t>premialità</a:t>
            </a:r>
            <a:r>
              <a:rPr lang="it-IT" dirty="0"/>
              <a:t> e incentivi per i proprietari ed i territori che adottano la pianificazione e la certificazione forestale.</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6. Garantire la diffusione della pianificazione e della certificazione forestale.</a:t>
            </a:r>
          </a:p>
        </p:txBody>
      </p:sp>
      <p:cxnSp>
        <p:nvCxnSpPr>
          <p:cNvPr id="4" name="Connettore 1 3">
            <a:extLst>
              <a:ext uri="{FF2B5EF4-FFF2-40B4-BE49-F238E27FC236}">
                <a16:creationId xmlns:a16="http://schemas.microsoft.com/office/drawing/2014/main" id="{77D8E996-20E0-7144-98E8-86883632A919}"/>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693426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690688"/>
            <a:ext cx="10515600" cy="4802187"/>
          </a:xfrm>
        </p:spPr>
        <p:txBody>
          <a:bodyPr>
            <a:normAutofit fontScale="85000" lnSpcReduction="10000"/>
          </a:bodyPr>
          <a:lstStyle/>
          <a:p>
            <a:r>
              <a:rPr lang="it-IT" dirty="0"/>
              <a:t>L’Italia ha una forte dipendenza dall’estero per l’approvvigionamento di legname e semilavorati, la filiera legno arredo è la seconda manifattura nazionale e siamo il secondo Paese della UE per importazione prodotti legnosi: oltre l’80% del nostro fabbisogno è importato dall’estero nonostante la copertura forestale del nostro Paese interessi il 36,7% del territorio.</a:t>
            </a:r>
          </a:p>
          <a:p>
            <a:r>
              <a:rPr lang="it-IT" b="1" dirty="0"/>
              <a:t>Il commercio di legname</a:t>
            </a:r>
            <a:r>
              <a:rPr lang="it-IT" dirty="0"/>
              <a:t>, oltre a esportare impatto ecologico ed emissioni in altri Paesi, è al centro di importanti traffici illegali e deforestazione che fattura cifre inferiori solo al traffico di stupefacenti. Utilizzare materiale proveniente dai boschi locali riduce i costi ambientali globali del settore e favorisce la crescita di filiere sostenibili partecipate da tutti gli attori locali: dalla prima trasformazione alla vendita con l’obiettivo di conservare il valore aggiunto della filiera entro i confini nazionali e valorizzare le produzioni made in </a:t>
            </a:r>
            <a:r>
              <a:rPr lang="it-IT" dirty="0" err="1"/>
              <a:t>Italy</a:t>
            </a:r>
            <a:r>
              <a:rPr lang="it-IT" dirty="0"/>
              <a:t>. Costituire un Cluster Legno Nazionale per superare la frammentazione delle filiere produttive e supportare la ricerca, la innovazione tecnologica e l’attività di </a:t>
            </a:r>
            <a:r>
              <a:rPr lang="it-IT" dirty="0" err="1"/>
              <a:t>internazionalizazzione</a:t>
            </a:r>
            <a:r>
              <a:rPr lang="it-IT" dirty="0"/>
              <a:t> delle nostre imprese.</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7. Realizzare il Cluster del Legno nazionale per sostenere il Made in </a:t>
            </a:r>
            <a:r>
              <a:rPr lang="it-IT" sz="7200" b="1" dirty="0" err="1">
                <a:solidFill>
                  <a:schemeClr val="accent6">
                    <a:lumMod val="75000"/>
                  </a:schemeClr>
                </a:solidFill>
              </a:rPr>
              <a:t>Italy</a:t>
            </a:r>
            <a:r>
              <a:rPr lang="it-IT" sz="7200" b="1" dirty="0">
                <a:solidFill>
                  <a:schemeClr val="accent6">
                    <a:lumMod val="75000"/>
                  </a:schemeClr>
                </a:solidFill>
              </a:rPr>
              <a:t> e le filiere locali.</a:t>
            </a:r>
          </a:p>
        </p:txBody>
      </p:sp>
      <p:cxnSp>
        <p:nvCxnSpPr>
          <p:cNvPr id="4" name="Connettore 1 3">
            <a:extLst>
              <a:ext uri="{FF2B5EF4-FFF2-40B4-BE49-F238E27FC236}">
                <a16:creationId xmlns:a16="http://schemas.microsoft.com/office/drawing/2014/main" id="{F8E4B803-832A-3A4E-A246-CD78823A4BCD}"/>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19031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4"/>
            <a:ext cx="10515600" cy="4848307"/>
          </a:xfrm>
        </p:spPr>
        <p:txBody>
          <a:bodyPr>
            <a:normAutofit fontScale="85000" lnSpcReduction="10000"/>
          </a:bodyPr>
          <a:lstStyle/>
          <a:p>
            <a:r>
              <a:rPr lang="it-IT" b="1" dirty="0"/>
              <a:t>L’utilizzo del legno proveniente da filiere sostenibili e certificate in sostituzione di altri materiali </a:t>
            </a:r>
            <a:r>
              <a:rPr lang="it-IT" dirty="0"/>
              <a:t>permette di ridurre le emissioni di CO2 in atmosfera. È necessario promuovere l’utilizzo di materiali di origine forestale in sostituzione di materiali di origine fossile (es. la plastica) e il cemento nel settore delle costruzioni che rappresenta la seconda industria a maggior tasso di emissioni in assoluto (l’edilizia genera il 5% di tutte le emissioni mondiali).</a:t>
            </a:r>
          </a:p>
          <a:p>
            <a:r>
              <a:rPr lang="it-IT" b="1" dirty="0"/>
              <a:t>Il legno impiegato in sostituzione continua a trattenere a lungo il carbonio che ha immagazzinato durante il suo ciclo vitale</a:t>
            </a:r>
            <a:r>
              <a:rPr lang="it-IT" dirty="0"/>
              <a:t>, e se prelevato in maniera responsabile ha un’impronta di CO2 molto più bassa del materiale che sostituisce. L’utilizzo della biomassa forestale per produrre energia rinnovabile a uso termico, può avvenire a condizione di rispettare il principio di uso a cascata delle risorse agroforestali (prima legname da falegnameria, poi ad uso edilizio e industriale, dopo il recupero e riciclo ed infine biomasse a uso energetico) provenienti da filiere corte e tenendo conto delle emissioni in atmosfera che questi impianti provocano se tecnologicamente obsoleti.</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8. Aumentare l’uso del legno nei processi produttivi e l’uso a cascata ai fini energetici</a:t>
            </a:r>
          </a:p>
        </p:txBody>
      </p:sp>
      <p:cxnSp>
        <p:nvCxnSpPr>
          <p:cNvPr id="4" name="Connettore 1 3">
            <a:extLst>
              <a:ext uri="{FF2B5EF4-FFF2-40B4-BE49-F238E27FC236}">
                <a16:creationId xmlns:a16="http://schemas.microsoft.com/office/drawing/2014/main" id="{AD0EEFEE-5207-FB42-9038-2F19138A727E}"/>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6566279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690688"/>
            <a:ext cx="10515600" cy="4983244"/>
          </a:xfrm>
        </p:spPr>
        <p:txBody>
          <a:bodyPr>
            <a:normAutofit fontScale="92500" lnSpcReduction="10000"/>
          </a:bodyPr>
          <a:lstStyle/>
          <a:p>
            <a:r>
              <a:rPr lang="it-IT" b="1" dirty="0"/>
              <a:t>La </a:t>
            </a:r>
            <a:r>
              <a:rPr lang="it-IT" b="1" dirty="0" err="1"/>
              <a:t>bioeconomia</a:t>
            </a:r>
            <a:r>
              <a:rPr lang="it-IT" b="1" dirty="0"/>
              <a:t> comprende quelle parti dell'economia che utilizza risorse biologiche rinnovabili per produrre cibo, materiali ed energia. </a:t>
            </a:r>
            <a:r>
              <a:rPr lang="it-IT" dirty="0"/>
              <a:t>Il settore forestale svolge un ruolo chiave nel successo della </a:t>
            </a:r>
            <a:r>
              <a:rPr lang="it-IT" dirty="0" err="1"/>
              <a:t>bioeconomia</a:t>
            </a:r>
            <a:r>
              <a:rPr lang="it-IT" dirty="0"/>
              <a:t> circolare poiché le foreste forniscono la maggior parte delle risorse rinnovabili, offrono una grande opportunità per lo sviluppo dei </a:t>
            </a:r>
            <a:r>
              <a:rPr lang="it-IT" dirty="0" err="1"/>
              <a:t>bio</a:t>
            </a:r>
            <a:r>
              <a:rPr lang="it-IT" dirty="0"/>
              <a:t>-prodotti per ridurre la dipendenza dai combustibili fossili e dai materiali plastici.</a:t>
            </a:r>
          </a:p>
          <a:p>
            <a:r>
              <a:rPr lang="it-IT" b="1" dirty="0"/>
              <a:t>La </a:t>
            </a:r>
            <a:r>
              <a:rPr lang="it-IT" b="1" dirty="0" err="1"/>
              <a:t>bioeconomia</a:t>
            </a:r>
            <a:r>
              <a:rPr lang="it-IT" b="1" dirty="0"/>
              <a:t> è una grande opportunità di investimento e di creazione di nuovi lavori per una economia verde</a:t>
            </a:r>
            <a:r>
              <a:rPr lang="it-IT" dirty="0"/>
              <a:t>, e l’Europa ci offre l’opportunità di svilupparla attraverso il </a:t>
            </a:r>
            <a:r>
              <a:rPr lang="it-IT" dirty="0" err="1"/>
              <a:t>Next</a:t>
            </a:r>
            <a:r>
              <a:rPr lang="it-IT" dirty="0"/>
              <a:t> Generation EU e gli investimenti per applicare soluzioni basate sulla natura (Nature </a:t>
            </a:r>
            <a:r>
              <a:rPr lang="it-IT" dirty="0" err="1"/>
              <a:t>Based</a:t>
            </a:r>
            <a:r>
              <a:rPr lang="it-IT" dirty="0"/>
              <a:t> Solution – NBS). Occorre destinare risorse ordinarie per il settore forestale per favorire investimenti e agevolazioni per le giovani imprese che investono in green </a:t>
            </a:r>
            <a:r>
              <a:rPr lang="it-IT" dirty="0" err="1"/>
              <a:t>jobs</a:t>
            </a:r>
            <a:r>
              <a:rPr lang="it-IT" dirty="0"/>
              <a:t>, sostenere bonus fiscali per interventi di ripristino degli ecosistemi, la tutela della biodiversità forestale e la realizzazione di infrastrutture verdi.</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9. Sostenere la </a:t>
            </a:r>
            <a:r>
              <a:rPr lang="it-IT" sz="7200" b="1" dirty="0" err="1">
                <a:solidFill>
                  <a:schemeClr val="accent6">
                    <a:lumMod val="75000"/>
                  </a:schemeClr>
                </a:solidFill>
              </a:rPr>
              <a:t>bioeconomia</a:t>
            </a:r>
            <a:r>
              <a:rPr lang="it-IT" sz="7200" b="1" dirty="0">
                <a:solidFill>
                  <a:schemeClr val="accent6">
                    <a:lumMod val="75000"/>
                  </a:schemeClr>
                </a:solidFill>
              </a:rPr>
              <a:t> circolare e finanziare la biodiversità e le infrastrutture verdi.</a:t>
            </a:r>
          </a:p>
        </p:txBody>
      </p:sp>
      <p:cxnSp>
        <p:nvCxnSpPr>
          <p:cNvPr id="4" name="Connettore 1 3">
            <a:extLst>
              <a:ext uri="{FF2B5EF4-FFF2-40B4-BE49-F238E27FC236}">
                <a16:creationId xmlns:a16="http://schemas.microsoft.com/office/drawing/2014/main" id="{0E6EF386-4088-7B49-BD06-B407FD83291D}"/>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445386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25625"/>
            <a:ext cx="10515600" cy="4667250"/>
          </a:xfrm>
        </p:spPr>
        <p:txBody>
          <a:bodyPr>
            <a:normAutofit lnSpcReduction="10000"/>
          </a:bodyPr>
          <a:lstStyle/>
          <a:p>
            <a:r>
              <a:rPr lang="it-IT" b="1" dirty="0"/>
              <a:t>Combattere il commercio di legname illegale </a:t>
            </a:r>
            <a:r>
              <a:rPr lang="it-IT" dirty="0"/>
              <a:t>su scala globale è essenziale per proteggere la biodiversità e garantire la gestione sostenibile delle foreste. Il 10-30% del legname estratti annualmente dalle foreste del mondo è illegale, una percentuale che sale fino al 90% per stime che riguardano le regioni tropicali, e nel suo complesso, il commercio del legname illegale genera un valore economico stimato in circa 100 miliardi di euro e finanzia il più redditizio dei crimini legati alle risorse naturali.</a:t>
            </a:r>
          </a:p>
          <a:p>
            <a:r>
              <a:rPr lang="it-IT" dirty="0"/>
              <a:t>Al contempo le normative per contrastare questi reati si sono dimostrate insufficienti e non sempre raggiungono l’obiettivo. </a:t>
            </a:r>
            <a:r>
              <a:rPr lang="it-IT" b="1" dirty="0"/>
              <a:t>Per questo chiediamo una normativa più stringente e una nuova legge che limiti l'introduzione nel mercato europeo di prodott</a:t>
            </a:r>
            <a:r>
              <a:rPr lang="it-IT" dirty="0"/>
              <a:t>i che causano direttamente o indirettamente la distruzione delle foreste.</a:t>
            </a:r>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10. Contrastare il commercio illegale del legno e dei prodotti di origine forestale.</a:t>
            </a:r>
          </a:p>
        </p:txBody>
      </p:sp>
      <p:cxnSp>
        <p:nvCxnSpPr>
          <p:cNvPr id="4" name="Connettore 1 3">
            <a:extLst>
              <a:ext uri="{FF2B5EF4-FFF2-40B4-BE49-F238E27FC236}">
                <a16:creationId xmlns:a16="http://schemas.microsoft.com/office/drawing/2014/main" id="{1117C889-24EA-D94E-A168-E345B7EB0604}"/>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018522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690688"/>
            <a:ext cx="10515600" cy="4667250"/>
          </a:xfrm>
        </p:spPr>
        <p:txBody>
          <a:bodyPr>
            <a:normAutofit lnSpcReduction="10000"/>
          </a:bodyPr>
          <a:lstStyle/>
          <a:p>
            <a:r>
              <a:rPr lang="it-IT" b="1" dirty="0"/>
              <a:t>LE AREE PROTETTE </a:t>
            </a:r>
            <a:r>
              <a:rPr lang="it-IT" dirty="0"/>
              <a:t>(22% del territorio lombardo) sono un esempio di buona gestione e di investimento</a:t>
            </a:r>
          </a:p>
          <a:p>
            <a:r>
              <a:rPr lang="it-IT" dirty="0">
                <a:effectLst/>
              </a:rPr>
              <a:t>L’importanza delle rete ecologica</a:t>
            </a:r>
          </a:p>
          <a:p>
            <a:r>
              <a:rPr lang="it-IT" dirty="0"/>
              <a:t>L’</a:t>
            </a:r>
            <a:r>
              <a:rPr lang="it-IT" b="1" dirty="0"/>
              <a:t>ERSAF</a:t>
            </a:r>
            <a:r>
              <a:rPr lang="it-IT" dirty="0"/>
              <a:t> e l’impegno di </a:t>
            </a:r>
            <a:r>
              <a:rPr lang="it-IT" b="1" dirty="0"/>
              <a:t>Regione Lombardia</a:t>
            </a:r>
          </a:p>
          <a:p>
            <a:r>
              <a:rPr lang="it-IT" dirty="0">
                <a:effectLst/>
              </a:rPr>
              <a:t>I </a:t>
            </a:r>
            <a:r>
              <a:rPr lang="it-IT" b="1" dirty="0">
                <a:effectLst/>
              </a:rPr>
              <a:t>Contratti di Foresta </a:t>
            </a:r>
            <a:r>
              <a:rPr lang="it-IT" dirty="0">
                <a:effectLst/>
              </a:rPr>
              <a:t>e lo svilup</a:t>
            </a:r>
            <a:r>
              <a:rPr lang="it-IT" dirty="0"/>
              <a:t>po territoriale</a:t>
            </a:r>
          </a:p>
          <a:p>
            <a:r>
              <a:rPr lang="it-IT" dirty="0">
                <a:effectLst/>
              </a:rPr>
              <a:t>Un </a:t>
            </a:r>
            <a:r>
              <a:rPr lang="it-IT" b="1" dirty="0">
                <a:effectLst/>
              </a:rPr>
              <a:t>nuovo uso </a:t>
            </a:r>
            <a:r>
              <a:rPr lang="it-IT" dirty="0">
                <a:effectLst/>
              </a:rPr>
              <a:t>delle foreste e quali investimenti, conservare e utilizzare</a:t>
            </a:r>
          </a:p>
          <a:p>
            <a:r>
              <a:rPr lang="it-IT" dirty="0"/>
              <a:t>La qualità delle foreste e i vincoli del paesaggio, economica forestale</a:t>
            </a:r>
          </a:p>
          <a:p>
            <a:r>
              <a:rPr lang="it-IT" dirty="0"/>
              <a:t>Foreste e fruizione</a:t>
            </a:r>
          </a:p>
          <a:p>
            <a:r>
              <a:rPr lang="it-IT" dirty="0"/>
              <a:t>Il </a:t>
            </a:r>
            <a:r>
              <a:rPr lang="it-IT" b="1" dirty="0"/>
              <a:t>ciclo integrato del VERDE</a:t>
            </a:r>
          </a:p>
          <a:p>
            <a:endParaRPr lang="it-IT" dirty="0">
              <a:effectLst/>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IL VALORE DELLE AREE PROTETTE</a:t>
            </a:r>
          </a:p>
        </p:txBody>
      </p:sp>
      <p:cxnSp>
        <p:nvCxnSpPr>
          <p:cNvPr id="4" name="Connettore 1 3">
            <a:extLst>
              <a:ext uri="{FF2B5EF4-FFF2-40B4-BE49-F238E27FC236}">
                <a16:creationId xmlns:a16="http://schemas.microsoft.com/office/drawing/2014/main" id="{1117C889-24EA-D94E-A168-E345B7EB0604}"/>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549129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1B2014E5-A240-8744-93CF-6B3C9CAADF60}"/>
              </a:ext>
            </a:extLst>
          </p:cNvPr>
          <p:cNvPicPr>
            <a:picLocks noChangeAspect="1"/>
          </p:cNvPicPr>
          <p:nvPr/>
        </p:nvPicPr>
        <p:blipFill>
          <a:blip r:embed="rId2"/>
          <a:stretch>
            <a:fillRect/>
          </a:stretch>
        </p:blipFill>
        <p:spPr>
          <a:xfrm>
            <a:off x="0" y="0"/>
            <a:ext cx="12192000" cy="6858000"/>
          </a:xfrm>
          <a:prstGeom prst="rect">
            <a:avLst/>
          </a:prstGeom>
        </p:spPr>
      </p:pic>
      <p:sp>
        <p:nvSpPr>
          <p:cNvPr id="6" name="CasellaDiTesto 5">
            <a:extLst>
              <a:ext uri="{FF2B5EF4-FFF2-40B4-BE49-F238E27FC236}">
                <a16:creationId xmlns:a16="http://schemas.microsoft.com/office/drawing/2014/main" id="{20D7C86A-BBBD-DE4A-A65F-892B1C5ABC6A}"/>
              </a:ext>
            </a:extLst>
          </p:cNvPr>
          <p:cNvSpPr txBox="1"/>
          <p:nvPr/>
        </p:nvSpPr>
        <p:spPr>
          <a:xfrm>
            <a:off x="5948978" y="656217"/>
            <a:ext cx="4883971" cy="1893345"/>
          </a:xfrm>
          <a:prstGeom prst="rect">
            <a:avLst/>
          </a:prstGeom>
          <a:noFill/>
        </p:spPr>
        <p:txBody>
          <a:bodyPr wrap="square" rtlCol="0">
            <a:spAutoFit/>
          </a:bodyPr>
          <a:lstStyle/>
          <a:p>
            <a:endParaRPr lang="it-IT" dirty="0"/>
          </a:p>
        </p:txBody>
      </p:sp>
      <p:sp>
        <p:nvSpPr>
          <p:cNvPr id="7" name="Rettangolo 6">
            <a:extLst>
              <a:ext uri="{FF2B5EF4-FFF2-40B4-BE49-F238E27FC236}">
                <a16:creationId xmlns:a16="http://schemas.microsoft.com/office/drawing/2014/main" id="{E86FD06D-762A-AD42-9B58-0046B86E32A8}"/>
              </a:ext>
            </a:extLst>
          </p:cNvPr>
          <p:cNvSpPr/>
          <p:nvPr/>
        </p:nvSpPr>
        <p:spPr>
          <a:xfrm>
            <a:off x="5464886" y="398034"/>
            <a:ext cx="5368063" cy="25114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b="1" dirty="0">
                <a:solidFill>
                  <a:schemeClr val="tx1"/>
                </a:solidFill>
              </a:rPr>
              <a:t>Marzio </a:t>
            </a:r>
            <a:r>
              <a:rPr lang="it-IT" sz="3200" b="1" dirty="0" err="1">
                <a:solidFill>
                  <a:schemeClr val="tx1"/>
                </a:solidFill>
              </a:rPr>
              <a:t>Marzorati</a:t>
            </a:r>
            <a:endParaRPr lang="it-IT" sz="3200" b="1" dirty="0">
              <a:solidFill>
                <a:schemeClr val="tx1"/>
              </a:solidFill>
            </a:endParaRPr>
          </a:p>
          <a:p>
            <a:pPr algn="ctr"/>
            <a:r>
              <a:rPr lang="it-IT" sz="2400" dirty="0">
                <a:solidFill>
                  <a:schemeClr val="tx1"/>
                </a:solidFill>
              </a:rPr>
              <a:t> Coordinatore </a:t>
            </a:r>
            <a:r>
              <a:rPr lang="it-IT" sz="2400" dirty="0" err="1">
                <a:solidFill>
                  <a:schemeClr val="tx1"/>
                </a:solidFill>
              </a:rPr>
              <a:t>Federparchi</a:t>
            </a:r>
            <a:r>
              <a:rPr lang="it-IT" sz="2400" dirty="0">
                <a:solidFill>
                  <a:schemeClr val="tx1"/>
                </a:solidFill>
              </a:rPr>
              <a:t> Lombardia</a:t>
            </a:r>
          </a:p>
          <a:p>
            <a:pPr algn="ctr"/>
            <a:endParaRPr lang="it-IT" sz="2400" dirty="0">
              <a:solidFill>
                <a:schemeClr val="tx1"/>
              </a:solidFill>
            </a:endParaRPr>
          </a:p>
          <a:p>
            <a:pPr algn="ctr"/>
            <a:r>
              <a:rPr lang="it-IT" sz="4400" b="1" dirty="0">
                <a:solidFill>
                  <a:schemeClr val="tx1"/>
                </a:solidFill>
              </a:rPr>
              <a:t>GRAZIE</a:t>
            </a:r>
            <a:endParaRPr lang="it-IT" sz="4400" b="1" dirty="0"/>
          </a:p>
        </p:txBody>
      </p:sp>
      <p:sp>
        <p:nvSpPr>
          <p:cNvPr id="9" name="CasellaDiTesto 8">
            <a:extLst>
              <a:ext uri="{FF2B5EF4-FFF2-40B4-BE49-F238E27FC236}">
                <a16:creationId xmlns:a16="http://schemas.microsoft.com/office/drawing/2014/main" id="{751FEB85-FBA8-DF45-8E0C-095960E791B1}"/>
              </a:ext>
            </a:extLst>
          </p:cNvPr>
          <p:cNvSpPr txBox="1"/>
          <p:nvPr/>
        </p:nvSpPr>
        <p:spPr>
          <a:xfrm>
            <a:off x="6096000" y="580913"/>
            <a:ext cx="184731" cy="369332"/>
          </a:xfrm>
          <a:prstGeom prst="rect">
            <a:avLst/>
          </a:prstGeom>
          <a:noFill/>
        </p:spPr>
        <p:txBody>
          <a:bodyPr wrap="none" rtlCol="0">
            <a:spAutoFit/>
          </a:bodyPr>
          <a:lstStyle/>
          <a:p>
            <a:endParaRPr lang="it-IT" dirty="0"/>
          </a:p>
        </p:txBody>
      </p:sp>
      <p:pic>
        <p:nvPicPr>
          <p:cNvPr id="11" name="Immagine 10">
            <a:extLst>
              <a:ext uri="{FF2B5EF4-FFF2-40B4-BE49-F238E27FC236}">
                <a16:creationId xmlns:a16="http://schemas.microsoft.com/office/drawing/2014/main" id="{568A2C49-D622-5540-AB82-697EB7211DCD}"/>
              </a:ext>
            </a:extLst>
          </p:cNvPr>
          <p:cNvPicPr>
            <a:picLocks noChangeAspect="1"/>
          </p:cNvPicPr>
          <p:nvPr/>
        </p:nvPicPr>
        <p:blipFill>
          <a:blip r:embed="rId3"/>
          <a:stretch>
            <a:fillRect/>
          </a:stretch>
        </p:blipFill>
        <p:spPr>
          <a:xfrm>
            <a:off x="6635931" y="2993821"/>
            <a:ext cx="3025971" cy="627336"/>
          </a:xfrm>
          <a:prstGeom prst="rect">
            <a:avLst/>
          </a:prstGeom>
        </p:spPr>
      </p:pic>
    </p:spTree>
    <p:extLst>
      <p:ext uri="{BB962C8B-B14F-4D97-AF65-F5344CB8AC3E}">
        <p14:creationId xmlns:p14="http://schemas.microsoft.com/office/powerpoint/2010/main" val="3773578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4917C3D-73E8-7345-9256-52FA308E1DFF}"/>
              </a:ext>
            </a:extLst>
          </p:cNvPr>
          <p:cNvSpPr>
            <a:spLocks noGrp="1"/>
          </p:cNvSpPr>
          <p:nvPr>
            <p:ph idx="1"/>
          </p:nvPr>
        </p:nvSpPr>
        <p:spPr>
          <a:xfrm>
            <a:off x="838200" y="1825625"/>
            <a:ext cx="10515600" cy="4884268"/>
          </a:xfrm>
        </p:spPr>
        <p:txBody>
          <a:bodyPr>
            <a:noAutofit/>
          </a:bodyPr>
          <a:lstStyle/>
          <a:p>
            <a:pPr marL="0" indent="0">
              <a:buNone/>
            </a:pPr>
            <a:r>
              <a:rPr lang="it-IT" sz="3000" dirty="0"/>
              <a:t>Un’analisi dei dati dell’ultimo Inventario Forestale Nazionale evidenzia come </a:t>
            </a:r>
            <a:r>
              <a:rPr lang="it-IT" sz="3000" b="1" dirty="0"/>
              <a:t>negli ultimi dieci anni la superficie boschiva in Italia</a:t>
            </a:r>
            <a:r>
              <a:rPr lang="it-IT" sz="3000" dirty="0"/>
              <a:t> sia </a:t>
            </a:r>
            <a:r>
              <a:rPr lang="it-IT" sz="3000" b="1" dirty="0"/>
              <a:t>aumentata di circa 587 mila ettari</a:t>
            </a:r>
            <a:r>
              <a:rPr lang="it-IT" sz="3000" dirty="0"/>
              <a:t>, così come l’</a:t>
            </a:r>
            <a:r>
              <a:rPr lang="it-IT" sz="3000" b="1" dirty="0"/>
              <a:t>anidride carbonica assorbita dalle nostre foreste</a:t>
            </a:r>
            <a:r>
              <a:rPr lang="it-IT" sz="3000" dirty="0"/>
              <a:t> che ha visto un </a:t>
            </a:r>
            <a:r>
              <a:rPr lang="it-IT" sz="3000" b="1" dirty="0"/>
              <a:t>incremento di 290 milioni di tonnellate</a:t>
            </a:r>
            <a:r>
              <a:rPr lang="it-IT" sz="3000" dirty="0"/>
              <a:t>. Ma i nuovi </a:t>
            </a:r>
            <a:r>
              <a:rPr lang="it-IT" sz="3000" i="1" dirty="0" err="1"/>
              <a:t>Forest</a:t>
            </a:r>
            <a:r>
              <a:rPr lang="it-IT" sz="3000" i="1" dirty="0"/>
              <a:t> Reference </a:t>
            </a:r>
            <a:r>
              <a:rPr lang="it-IT" sz="3000" i="1" dirty="0" err="1"/>
              <a:t>Level</a:t>
            </a:r>
            <a:r>
              <a:rPr lang="it-IT" sz="3000" dirty="0" err="1"/>
              <a:t>s</a:t>
            </a:r>
            <a:r>
              <a:rPr lang="it-IT" sz="3000" dirty="0"/>
              <a:t> adottati dalla Commissione Europea prevedono che, mantenendo invariate le attuali modalità di gestione forestale (età e intensità dei tagli, modalità di rinnovazione della foresta, specie prelevate, etc.), </a:t>
            </a:r>
            <a:r>
              <a:rPr lang="it-IT" sz="3000" b="1" dirty="0"/>
              <a:t>tra il 2021 e il 2025 la quantità di CO</a:t>
            </a:r>
            <a:r>
              <a:rPr lang="it-IT" sz="3000" b="1" baseline="-25000" dirty="0"/>
              <a:t>2</a:t>
            </a:r>
            <a:r>
              <a:rPr lang="it-IT" sz="3000" b="1" dirty="0"/>
              <a:t> assorbita nelle foreste e nei prodotti legnosi in Italia si ridurrà di circa il 7% rispetto al </a:t>
            </a:r>
            <a:r>
              <a:rPr lang="it-IT" sz="3000" dirty="0"/>
              <a:t>periodo di riferimento </a:t>
            </a:r>
            <a:r>
              <a:rPr lang="it-IT" sz="3000" b="1" dirty="0"/>
              <a:t>2000-2009</a:t>
            </a:r>
            <a:r>
              <a:rPr lang="it-IT" sz="3000" dirty="0"/>
              <a:t>. </a:t>
            </a:r>
          </a:p>
        </p:txBody>
      </p:sp>
      <p:sp>
        <p:nvSpPr>
          <p:cNvPr id="6" name="Titolo 1">
            <a:extLst>
              <a:ext uri="{FF2B5EF4-FFF2-40B4-BE49-F238E27FC236}">
                <a16:creationId xmlns:a16="http://schemas.microsoft.com/office/drawing/2014/main" id="{62B3CB37-649E-F446-A539-4767167F0FCD}"/>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Patrimonio foreste: un tesoro sottostimato</a:t>
            </a:r>
          </a:p>
        </p:txBody>
      </p:sp>
      <p:cxnSp>
        <p:nvCxnSpPr>
          <p:cNvPr id="7" name="Connettore 1 6">
            <a:extLst>
              <a:ext uri="{FF2B5EF4-FFF2-40B4-BE49-F238E27FC236}">
                <a16:creationId xmlns:a16="http://schemas.microsoft.com/office/drawing/2014/main" id="{A9D6CF6D-C098-7240-91EF-C2A324889146}"/>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768655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E046BEC-1C1A-1443-97A9-7AEF6B3532FA}"/>
              </a:ext>
            </a:extLst>
          </p:cNvPr>
          <p:cNvSpPr>
            <a:spLocks noGrp="1"/>
          </p:cNvSpPr>
          <p:nvPr>
            <p:ph idx="1"/>
          </p:nvPr>
        </p:nvSpPr>
        <p:spPr>
          <a:xfrm>
            <a:off x="838200" y="496550"/>
            <a:ext cx="10515600" cy="5921375"/>
          </a:xfrm>
        </p:spPr>
        <p:txBody>
          <a:bodyPr>
            <a:normAutofit/>
          </a:bodyPr>
          <a:lstStyle/>
          <a:p>
            <a:pPr marL="0" indent="0">
              <a:buNone/>
            </a:pPr>
            <a:r>
              <a:rPr lang="it-IT" sz="2900" dirty="0"/>
              <a:t>In questo scenario, a giocare un ruolo strategico saranno anche e soprattutto le città, dove gli alberi risultano fondamentali per incrementare la </a:t>
            </a:r>
            <a:r>
              <a:rPr lang="it-IT" sz="2900" dirty="0" err="1"/>
              <a:t>permeabilizzazione</a:t>
            </a:r>
            <a:r>
              <a:rPr lang="it-IT" sz="2900" dirty="0"/>
              <a:t> del suolo, dare rifugio alla fauna, trattenere gli inquinanti atmosferici, attutire i rumori e stemperare gli effetti termici, riducendo l’effetto “isola di calore”. Nonostante queste evidenze, </a:t>
            </a:r>
            <a:r>
              <a:rPr lang="it-IT" sz="2900" b="1" dirty="0"/>
              <a:t>le aree verdi presenti nelle zone costruite nel nostro Paese rappresentano appena il 7,8%</a:t>
            </a:r>
            <a:r>
              <a:rPr lang="it-IT" sz="2900" dirty="0"/>
              <a:t> (dati MIPAAF)</a:t>
            </a:r>
          </a:p>
          <a:p>
            <a:pPr marL="0" indent="0">
              <a:buNone/>
            </a:pPr>
            <a:r>
              <a:rPr lang="it-IT" sz="2900" dirty="0"/>
              <a:t>Appena</a:t>
            </a:r>
            <a:r>
              <a:rPr lang="it-IT" sz="2900" b="1" dirty="0"/>
              <a:t> 8 su 109 (il 7%) i capoluoghi italiani che dichiarano di avere elaborato un Piano del verde</a:t>
            </a:r>
            <a:r>
              <a:rPr lang="it-IT" sz="2900" dirty="0"/>
              <a:t>. La corretta pianificazione e gestione del verde pubblico in Italia rimane ancora troppo spesso sottovalutata, complici una scarsa conoscenza del patrimonio arboreo, una sottovalutazione delle specie e una gestione delle alberature fatta senza criteri </a:t>
            </a:r>
            <a:r>
              <a:rPr lang="it-IT" sz="2900" dirty="0" err="1"/>
              <a:t>selvicolturali</a:t>
            </a:r>
            <a:r>
              <a:rPr lang="it-IT" sz="2900" dirty="0"/>
              <a:t> e senza l’ausilio di tecnici esperti.</a:t>
            </a:r>
          </a:p>
        </p:txBody>
      </p:sp>
      <p:cxnSp>
        <p:nvCxnSpPr>
          <p:cNvPr id="4" name="Connettore 1 3">
            <a:extLst>
              <a:ext uri="{FF2B5EF4-FFF2-40B4-BE49-F238E27FC236}">
                <a16:creationId xmlns:a16="http://schemas.microsoft.com/office/drawing/2014/main" id="{BF90E4AD-337C-104C-B27D-B58FFAE30AB7}"/>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pic>
        <p:nvPicPr>
          <p:cNvPr id="6" name="Immagine 5">
            <a:extLst>
              <a:ext uri="{FF2B5EF4-FFF2-40B4-BE49-F238E27FC236}">
                <a16:creationId xmlns:a16="http://schemas.microsoft.com/office/drawing/2014/main" id="{FC677350-FDE9-724F-898C-83D6FAE16E8A}"/>
              </a:ext>
            </a:extLst>
          </p:cNvPr>
          <p:cNvPicPr>
            <a:picLocks noChangeAspect="1"/>
          </p:cNvPicPr>
          <p:nvPr/>
        </p:nvPicPr>
        <p:blipFill>
          <a:blip r:embed="rId2"/>
          <a:stretch>
            <a:fillRect/>
          </a:stretch>
        </p:blipFill>
        <p:spPr>
          <a:xfrm>
            <a:off x="8902700" y="6015084"/>
            <a:ext cx="3031721" cy="582566"/>
          </a:xfrm>
          <a:prstGeom prst="rect">
            <a:avLst/>
          </a:prstGeom>
        </p:spPr>
      </p:pic>
    </p:spTree>
    <p:extLst>
      <p:ext uri="{BB962C8B-B14F-4D97-AF65-F5344CB8AC3E}">
        <p14:creationId xmlns:p14="http://schemas.microsoft.com/office/powerpoint/2010/main" val="356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5E884E87-655B-C846-9E31-486A1188D905}"/>
              </a:ext>
            </a:extLst>
          </p:cNvPr>
          <p:cNvSpPr>
            <a:spLocks noGrp="1"/>
          </p:cNvSpPr>
          <p:nvPr>
            <p:ph idx="1"/>
          </p:nvPr>
        </p:nvSpPr>
        <p:spPr>
          <a:xfrm>
            <a:off x="838199" y="1825624"/>
            <a:ext cx="10663239" cy="4667251"/>
          </a:xfrm>
        </p:spPr>
        <p:txBody>
          <a:bodyPr>
            <a:normAutofit/>
          </a:bodyPr>
          <a:lstStyle/>
          <a:p>
            <a:pPr marL="0" indent="0">
              <a:buNone/>
            </a:pPr>
            <a:r>
              <a:rPr lang="it-IT" sz="3000" b="1" dirty="0"/>
              <a:t>l’80% del nostro fabbisogno di prodotti legnosi</a:t>
            </a:r>
            <a:r>
              <a:rPr lang="it-IT" sz="3000" dirty="0"/>
              <a:t> viene </a:t>
            </a:r>
            <a:r>
              <a:rPr lang="it-IT" sz="3000" b="1" dirty="0"/>
              <a:t>importato dall’estero</a:t>
            </a:r>
            <a:r>
              <a:rPr lang="it-IT" sz="3000" dirty="0"/>
              <a:t>, nonostante il sistema Legno-Arredo costituisca il secondo settore dell’industria manifatturiera italiana e il settore dell’arredamento italiano sia all’avanguardia per il suo livello di circolarità legato all’alto contenuto di materiale riciclato nei propri prodotti. Basti pensare che </a:t>
            </a:r>
            <a:r>
              <a:rPr lang="it-IT" sz="3000" b="1" dirty="0"/>
              <a:t>in Italia il 95% del legno post consumo</a:t>
            </a:r>
            <a:r>
              <a:rPr lang="it-IT" sz="3000" dirty="0"/>
              <a:t> </a:t>
            </a:r>
            <a:r>
              <a:rPr lang="it-IT" sz="3000" b="1" dirty="0"/>
              <a:t>viene riciclato</a:t>
            </a:r>
            <a:r>
              <a:rPr lang="it-IT" sz="3000" dirty="0"/>
              <a:t> per produrre pannelli per l’arredo, evitando di consumare legno vergine </a:t>
            </a:r>
            <a:r>
              <a:rPr lang="it-IT" sz="3000" b="1" dirty="0"/>
              <a:t>con un risparmio di quasi due milioni di tonnellate all’anno di CO</a:t>
            </a:r>
            <a:r>
              <a:rPr lang="it-IT" sz="3000" b="1" baseline="-25000" dirty="0"/>
              <a:t>2</a:t>
            </a:r>
            <a:r>
              <a:rPr lang="it-IT" sz="3000" dirty="0"/>
              <a:t>. </a:t>
            </a:r>
            <a:r>
              <a:rPr lang="it-IT" sz="3000" b="1" dirty="0"/>
              <a:t>Una filiera del riciclo del legno post consumo che vale circa 2 miliardi di euro e oltre 11.000 posti di lavoro</a:t>
            </a:r>
            <a:r>
              <a:rPr lang="it-IT" sz="3000" dirty="0"/>
              <a:t>. </a:t>
            </a:r>
          </a:p>
        </p:txBody>
      </p:sp>
      <p:sp>
        <p:nvSpPr>
          <p:cNvPr id="4" name="Titolo 1">
            <a:extLst>
              <a:ext uri="{FF2B5EF4-FFF2-40B4-BE49-F238E27FC236}">
                <a16:creationId xmlns:a16="http://schemas.microsoft.com/office/drawing/2014/main" id="{CF5D8556-AC5F-FD4F-AF08-2743A9E815BD}"/>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Filiera foresta-legno italiana </a:t>
            </a:r>
          </a:p>
        </p:txBody>
      </p:sp>
      <p:cxnSp>
        <p:nvCxnSpPr>
          <p:cNvPr id="5" name="Connettore 1 4">
            <a:extLst>
              <a:ext uri="{FF2B5EF4-FFF2-40B4-BE49-F238E27FC236}">
                <a16:creationId xmlns:a16="http://schemas.microsoft.com/office/drawing/2014/main" id="{095D3B84-D9A8-7343-978C-7841CC2759A9}"/>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599878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618488"/>
            <a:ext cx="10515600" cy="5142919"/>
          </a:xfrm>
        </p:spPr>
        <p:txBody>
          <a:bodyPr>
            <a:noAutofit/>
          </a:bodyPr>
          <a:lstStyle/>
          <a:p>
            <a:r>
              <a:rPr lang="it-IT" sz="2600" dirty="0"/>
              <a:t>Le foreste nel mondo sono scrigno di biodiversità poiché sono tra i biomi più importanti per la protezione della ricchezza di specie e di risorse genetiche, </a:t>
            </a:r>
            <a:r>
              <a:rPr lang="it-IT" sz="2600" b="1" dirty="0"/>
              <a:t>tanto che si stima conservino al loro interno circa l’80- 90% della diversità biologica del pianeta. </a:t>
            </a:r>
            <a:r>
              <a:rPr lang="it-IT" sz="2600" dirty="0"/>
              <a:t>Anche gli ecosistemi forestali mediterranei, e in particolare quelli italiani, sono straordinariamente ricchi di forme biologiche, essendo il Mediterraneo un hot spot di biodiversità grazie alla rilevante variabilità ambientale e alla storia naturale.</a:t>
            </a:r>
          </a:p>
          <a:p>
            <a:r>
              <a:rPr lang="it-IT" sz="2600" dirty="0"/>
              <a:t>Nell’arco di poco più di mezzo secolo l’ampiezza delle foreste nel nostro Paese è praticamente raddoppiata, </a:t>
            </a:r>
            <a:r>
              <a:rPr lang="it-IT" sz="2600" b="1" dirty="0"/>
              <a:t>per via dell’abbandono di gran parte delle terre agricole nelle aree più svantaggiate, ma anche per merito della gestione conservativa del patrimonio forestale </a:t>
            </a:r>
            <a:r>
              <a:rPr lang="it-IT" sz="2600" dirty="0"/>
              <a:t>in applicazione di una legislazione vincolistica attenta alle esigenze tecnico-ecologiche delle risorse forestali e del territorio montano.</a:t>
            </a: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La biodiversità forestale italiana</a:t>
            </a:r>
          </a:p>
        </p:txBody>
      </p:sp>
      <p:cxnSp>
        <p:nvCxnSpPr>
          <p:cNvPr id="4" name="Connettore 1 3">
            <a:extLst>
              <a:ext uri="{FF2B5EF4-FFF2-40B4-BE49-F238E27FC236}">
                <a16:creationId xmlns:a16="http://schemas.microsoft.com/office/drawing/2014/main" id="{C9505A7C-773A-EA4E-A401-5F191877B8F0}"/>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2429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468587"/>
            <a:ext cx="10515600" cy="5142919"/>
          </a:xfrm>
        </p:spPr>
        <p:txBody>
          <a:bodyPr>
            <a:noAutofit/>
          </a:bodyPr>
          <a:lstStyle/>
          <a:p>
            <a:r>
              <a:rPr lang="it-IT" sz="2300" b="1" dirty="0"/>
              <a:t>Gli ecosistemi forestali italiani sono tra i più diversificati nella composizione delle specie arboree di tutta l’Europa; </a:t>
            </a:r>
            <a:r>
              <a:rPr lang="it-IT" sz="2300" dirty="0"/>
              <a:t>circa il 45% delle foreste italiane è composto da 4-5 specie di alberi differenti (in Europa metà delle foreste è composta da 2-3 specie di alberi diversi) mentre circa il 25% della superficie forestale italiana è composta da 6 o più specie di alberi; il 25% da 2-3 specie e meno del 5% delle foreste italiane è composta da strutture monospecifiche, in Europa copre ben il 30%.</a:t>
            </a:r>
          </a:p>
          <a:p>
            <a:r>
              <a:rPr lang="it-IT" sz="2300" b="1" dirty="0"/>
              <a:t>La rinnovazione naturale </a:t>
            </a:r>
            <a:r>
              <a:rPr lang="it-IT" sz="2300" dirty="0"/>
              <a:t>significa, infatti, la capacità di ricostituire un popolamento forestale mediante la disseminazione naturale dagli alberi d’alto fusto del ciclo precedente o con il germogliamento del bosco ceduo. In Italia la rinnovazione naturale dei boschi è la modalità di gran lunga prevalente (pari a circa il 90%) per la conservazione degli ecosistemi forestali, mentre in Europa la sua incidenza è del 63% e la piantagione artificiale rappresenta ben il 34% delle tipologie di rinnovazione forestale. La rinnovazione naturale delle foreste contribuisce a preservare la variabilità genetica degli alberi e a mantenere la composizione specifica, la struttura e le dinamiche dell'ecosistema forestale.</a:t>
            </a: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La biodiversità forestale italiana</a:t>
            </a:r>
          </a:p>
        </p:txBody>
      </p:sp>
      <p:cxnSp>
        <p:nvCxnSpPr>
          <p:cNvPr id="4" name="Connettore 1 3">
            <a:extLst>
              <a:ext uri="{FF2B5EF4-FFF2-40B4-BE49-F238E27FC236}">
                <a16:creationId xmlns:a16="http://schemas.microsoft.com/office/drawing/2014/main" id="{C9505A7C-773A-EA4E-A401-5F191877B8F0}"/>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38625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14450" y="1428482"/>
            <a:ext cx="10515600" cy="5142919"/>
          </a:xfrm>
        </p:spPr>
        <p:txBody>
          <a:bodyPr>
            <a:noAutofit/>
          </a:bodyPr>
          <a:lstStyle/>
          <a:p>
            <a:r>
              <a:rPr lang="it-IT" sz="2100" dirty="0"/>
              <a:t>Un altro importante indicatore sullo stato degli ecosistemi forestali e a favore della gestione sostenibile delle foreste è la cosiddetta </a:t>
            </a:r>
            <a:r>
              <a:rPr lang="it-IT" sz="2100" b="1" dirty="0" err="1"/>
              <a:t>necromassa</a:t>
            </a:r>
            <a:r>
              <a:rPr lang="it-IT" sz="2100" dirty="0"/>
              <a:t> o legno morto presente in bosco. Si tratta dagli alberi secchi rimasti in piedi o caduti al suolo e dai residui di legno di varia dimensione deposti sopra la lettiera; la </a:t>
            </a:r>
            <a:r>
              <a:rPr lang="it-IT" sz="2100" dirty="0" err="1"/>
              <a:t>necromassa</a:t>
            </a:r>
            <a:r>
              <a:rPr lang="it-IT" sz="2100" dirty="0"/>
              <a:t> è una componente essenziale degli ecosistemi forestali poiché fornisce microhabitat per un'ampia varietà di animali e specie vegetali (mammiferi, uccelli, anfibi, insetti, funghi </a:t>
            </a:r>
            <a:r>
              <a:rPr lang="it-IT" sz="2100" dirty="0" err="1"/>
              <a:t>saproxilici</a:t>
            </a:r>
            <a:r>
              <a:rPr lang="it-IT" sz="2100" dirty="0"/>
              <a:t>, muschi e comunità di licheni). Il legno morto è anche un importante fattore che regola i cicli dei nutrienti (</a:t>
            </a:r>
            <a:r>
              <a:rPr lang="it-IT" sz="2100" dirty="0" err="1"/>
              <a:t>N</a:t>
            </a:r>
            <a:r>
              <a:rPr lang="it-IT" sz="2100" dirty="0"/>
              <a:t>, </a:t>
            </a:r>
            <a:r>
              <a:rPr lang="it-IT" sz="2100" dirty="0" err="1"/>
              <a:t>P</a:t>
            </a:r>
            <a:r>
              <a:rPr lang="it-IT" sz="2100" dirty="0"/>
              <a:t>, Ca e Mg), influisce sull’evoluzione del suolo e ne riduce il rischio di erosione. Inoltre, il legno morto è anche un'importante riserva di carbonio forestale, poiché rallenta il rilascio di anidride carbonica per decomposizione e, in questo modo, contribuisce alla mitigazione del riscaldamento globale.</a:t>
            </a:r>
          </a:p>
          <a:p>
            <a:r>
              <a:rPr lang="it-IT" sz="2100" dirty="0"/>
              <a:t>A seguito dell'istituzione del Sistema informativo europeo sulle </a:t>
            </a:r>
            <a:r>
              <a:rPr lang="it-IT" sz="2100" b="1" dirty="0"/>
              <a:t>risorse genetiche forestali </a:t>
            </a:r>
            <a:r>
              <a:rPr lang="it-IT" sz="2100" dirty="0"/>
              <a:t>(EUFGIS) nel 2010, 35 Paesi europei, tra cui l’Italia, hanno iniziato ad applicare “i requisiti minimi paneuropei delle Unità di conservazione genetica dinamica (GCU) di alberi forestali”. L’Italia presenta un numero elevato di GCU, pari a 210 diversi siti di conservazione di risorse genetiche forestali, su 35 specie di alberi forestali e in 7 diverse </a:t>
            </a:r>
            <a:r>
              <a:rPr lang="it-IT" sz="2100" dirty="0" err="1"/>
              <a:t>ecoregioni</a:t>
            </a:r>
            <a:r>
              <a:rPr lang="it-IT" sz="2100" dirty="0"/>
              <a:t>, tenuto conto che in tutta Europa e nel Mediterraneo il numero complessivo di </a:t>
            </a:r>
            <a:r>
              <a:rPr lang="it-IT" sz="2100" dirty="0" err="1"/>
              <a:t>ecoregioni</a:t>
            </a:r>
            <a:r>
              <a:rPr lang="it-IT" sz="2100" dirty="0"/>
              <a:t> è di 14 in tutto.</a:t>
            </a: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La biodiversità forestale italiana</a:t>
            </a:r>
          </a:p>
        </p:txBody>
      </p:sp>
      <p:cxnSp>
        <p:nvCxnSpPr>
          <p:cNvPr id="4" name="Connettore 1 3">
            <a:extLst>
              <a:ext uri="{FF2B5EF4-FFF2-40B4-BE49-F238E27FC236}">
                <a16:creationId xmlns:a16="http://schemas.microsoft.com/office/drawing/2014/main" id="{C9505A7C-773A-EA4E-A401-5F191877B8F0}"/>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126250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1047F70-BE16-6846-BA1E-D11E6D0571A1}"/>
              </a:ext>
            </a:extLst>
          </p:cNvPr>
          <p:cNvSpPr>
            <a:spLocks noGrp="1"/>
          </p:cNvSpPr>
          <p:nvPr>
            <p:ph idx="1"/>
          </p:nvPr>
        </p:nvSpPr>
        <p:spPr>
          <a:xfrm>
            <a:off x="838200" y="1873771"/>
            <a:ext cx="10515600" cy="4002374"/>
          </a:xfrm>
        </p:spPr>
        <p:txBody>
          <a:bodyPr>
            <a:noAutofit/>
          </a:bodyPr>
          <a:lstStyle/>
          <a:p>
            <a:r>
              <a:rPr lang="it-IT" sz="2500" b="1" dirty="0"/>
              <a:t>Nel complesso, le foreste italiane sono tra le più ricche a livello europeo, </a:t>
            </a:r>
            <a:r>
              <a:rPr lang="it-IT" sz="2500" dirty="0"/>
              <a:t>ospitando 117 specie differenti soltanto nello strato arboreo (2/3 delle specie arboree europee). Al contempo ben 10 delle 14 categorie forestali ritenute dall’Agenzia Europea dell’Ambiente più rappresentative della variabilità ecologica forestale del continente europeo sono presenti nel nostro Paese.</a:t>
            </a:r>
          </a:p>
          <a:p>
            <a:r>
              <a:rPr lang="it-IT" sz="2500" b="1" dirty="0">
                <a:solidFill>
                  <a:srgbClr val="FF0000"/>
                </a:solidFill>
              </a:rPr>
              <a:t>La superficie forestale compresa all’interno di aree protette ammonta complessivamente a 3.857.652 ha</a:t>
            </a:r>
            <a:r>
              <a:rPr lang="it-IT" sz="2500" dirty="0">
                <a:solidFill>
                  <a:srgbClr val="FF0000"/>
                </a:solidFill>
              </a:rPr>
              <a:t>. Buona parte delle superfici forestali, il 49,3%, sono foreste comprese nella RN2000 (1.902.432 ha), il 39,5% sono aree protette che si sovrappongono a RN2000 (1.521.403 ha) e presentano un doppio regime di tutela.</a:t>
            </a:r>
          </a:p>
          <a:p>
            <a:endParaRPr lang="it-IT" sz="2500" dirty="0">
              <a:solidFill>
                <a:srgbClr val="FF0000"/>
              </a:solidFill>
            </a:endParaRPr>
          </a:p>
        </p:txBody>
      </p:sp>
      <p:sp>
        <p:nvSpPr>
          <p:cNvPr id="5" name="Titolo 1">
            <a:extLst>
              <a:ext uri="{FF2B5EF4-FFF2-40B4-BE49-F238E27FC236}">
                <a16:creationId xmlns:a16="http://schemas.microsoft.com/office/drawing/2014/main" id="{1493BC0E-6944-F54C-89A6-B6399CCC6F4B}"/>
              </a:ext>
            </a:extLst>
          </p:cNvPr>
          <p:cNvSpPr txBox="1">
            <a:spLocks/>
          </p:cNvSpPr>
          <p:nvPr/>
        </p:nvSpPr>
        <p:spPr>
          <a:xfrm>
            <a:off x="838200" y="365125"/>
            <a:ext cx="10515600" cy="132556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7200" b="1" dirty="0">
                <a:solidFill>
                  <a:schemeClr val="accent6">
                    <a:lumMod val="75000"/>
                  </a:schemeClr>
                </a:solidFill>
              </a:rPr>
              <a:t>La biodiversità forestale italiana</a:t>
            </a:r>
          </a:p>
        </p:txBody>
      </p:sp>
      <p:cxnSp>
        <p:nvCxnSpPr>
          <p:cNvPr id="4" name="Connettore 1 3">
            <a:extLst>
              <a:ext uri="{FF2B5EF4-FFF2-40B4-BE49-F238E27FC236}">
                <a16:creationId xmlns:a16="http://schemas.microsoft.com/office/drawing/2014/main" id="{C9505A7C-773A-EA4E-A401-5F191877B8F0}"/>
              </a:ext>
            </a:extLst>
          </p:cNvPr>
          <p:cNvCxnSpPr/>
          <p:nvPr/>
        </p:nvCxnSpPr>
        <p:spPr>
          <a:xfrm>
            <a:off x="257577" y="0"/>
            <a:ext cx="0" cy="6858000"/>
          </a:xfrm>
          <a:prstGeom prst="line">
            <a:avLst/>
          </a:prstGeom>
          <a:ln w="57150">
            <a:solidFill>
              <a:srgbClr val="FFC000"/>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28147934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543</TotalTime>
  <Words>3456</Words>
  <Application>Microsoft Macintosh PowerPoint</Application>
  <PresentationFormat>Widescreen</PresentationFormat>
  <Paragraphs>91</Paragraphs>
  <Slides>26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26</vt:i4>
      </vt:variant>
    </vt:vector>
  </HeadingPairs>
  <TitlesOfParts>
    <vt:vector size="30" baseType="lpstr">
      <vt:lpstr>Arial</vt:lpstr>
      <vt:lpstr>Calibri</vt:lpstr>
      <vt:lpstr>Calibri Light</vt:lpstr>
      <vt:lpstr>Tema di Office</vt:lpstr>
      <vt:lpstr>Presentazione standard di PowerPoint</vt:lpstr>
      <vt:lpstr>LE FORESTE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Microsoft Office User</dc:creator>
  <cp:lastModifiedBy>Microsoft Office User</cp:lastModifiedBy>
  <cp:revision>20</cp:revision>
  <dcterms:created xsi:type="dcterms:W3CDTF">2021-11-18T09:30:49Z</dcterms:created>
  <dcterms:modified xsi:type="dcterms:W3CDTF">2021-11-19T07:32:44Z</dcterms:modified>
</cp:coreProperties>
</file>